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44"/>
  </p:notesMasterIdLst>
  <p:sldIdLst>
    <p:sldId id="256" r:id="rId2"/>
    <p:sldId id="264" r:id="rId3"/>
    <p:sldId id="310" r:id="rId4"/>
    <p:sldId id="398" r:id="rId5"/>
    <p:sldId id="391" r:id="rId6"/>
    <p:sldId id="392" r:id="rId7"/>
    <p:sldId id="312" r:id="rId8"/>
    <p:sldId id="409" r:id="rId9"/>
    <p:sldId id="313" r:id="rId10"/>
    <p:sldId id="411" r:id="rId11"/>
    <p:sldId id="314" r:id="rId12"/>
    <p:sldId id="315" r:id="rId13"/>
    <p:sldId id="413" r:id="rId14"/>
    <p:sldId id="417" r:id="rId15"/>
    <p:sldId id="393" r:id="rId16"/>
    <p:sldId id="317" r:id="rId17"/>
    <p:sldId id="263" r:id="rId18"/>
    <p:sldId id="400" r:id="rId19"/>
    <p:sldId id="377" r:id="rId20"/>
    <p:sldId id="378" r:id="rId21"/>
    <p:sldId id="382" r:id="rId22"/>
    <p:sldId id="383" r:id="rId23"/>
    <p:sldId id="385" r:id="rId24"/>
    <p:sldId id="427" r:id="rId25"/>
    <p:sldId id="428" r:id="rId26"/>
    <p:sldId id="429" r:id="rId27"/>
    <p:sldId id="384" r:id="rId28"/>
    <p:sldId id="386" r:id="rId29"/>
    <p:sldId id="430" r:id="rId30"/>
    <p:sldId id="390" r:id="rId31"/>
    <p:sldId id="425" r:id="rId32"/>
    <p:sldId id="404" r:id="rId33"/>
    <p:sldId id="426" r:id="rId34"/>
    <p:sldId id="421" r:id="rId35"/>
    <p:sldId id="419" r:id="rId36"/>
    <p:sldId id="420" r:id="rId37"/>
    <p:sldId id="431" r:id="rId38"/>
    <p:sldId id="408" r:id="rId39"/>
    <p:sldId id="422" r:id="rId40"/>
    <p:sldId id="260" r:id="rId41"/>
    <p:sldId id="423" r:id="rId42"/>
    <p:sldId id="262" r:id="rId4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94660"/>
  </p:normalViewPr>
  <p:slideViewPr>
    <p:cSldViewPr snapToGrid="0" snapToObjects="1">
      <p:cViewPr varScale="1">
        <p:scale>
          <a:sx n="66" d="100"/>
          <a:sy n="66" d="100"/>
        </p:scale>
        <p:origin x="1454"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9B5A42-DD6D-427F-9E4B-B68C3A437AF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6AFE799-5D28-4A99-B5EA-82DFE3234953}" type="pres">
      <dgm:prSet presAssocID="{FF9B5A42-DD6D-427F-9E4B-B68C3A437AFF}" presName="linear" presStyleCnt="0">
        <dgm:presLayoutVars>
          <dgm:animLvl val="lvl"/>
          <dgm:resizeHandles val="exact"/>
        </dgm:presLayoutVars>
      </dgm:prSet>
      <dgm:spPr/>
    </dgm:pt>
  </dgm:ptLst>
  <dgm:cxnLst>
    <dgm:cxn modelId="{8E8DB0D3-B3AD-4B43-9A43-7539BF4027C4}" type="presOf" srcId="{FF9B5A42-DD6D-427F-9E4B-B68C3A437AFF}" destId="{96AFE799-5D28-4A99-B5EA-82DFE323495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12.0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2,'194'-1,"219"3,-200 10,77 3,-30-2,26 1,816-15,-1084 0,-1-1,0-1,20-5,36-4,-51 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57.3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1,'653'0,"-626"1,1 2,28 6,-25-3,37 1,219 25,-149-14,57 5,152 11,60-30,-220-6,634 2,-797-1,-1-1,34-8,27-3,-61 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8:27.1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 0,'3836'-28'0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33.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606 526 0,'686'-410'0,"-1037"295"0,-589 140 0,1545 475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37.5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40.1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28,'23'8,"-4"0,28-1,1-1,1-3,86-6,-38 1,9 3,106-3,-111-11,-59 7,54-2,416 9,-494-2,-1-1,0-1,20-4,36-6,-51 11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43.7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0 217 0,'4918'-217'0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46.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0,'737'26,"-148"26,-152-46,-253-8,-130 2,-31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47.9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51.6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 0,'5296'55'0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57.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1,'193'-1,"217"3,-239 11,59 1,956-15,-1163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14.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31,'247'-11,"571"-8,-577 21,1373-2,-1599 1,-1 0,0 1,24 5,-15-1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1:00.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0 162 0,'5459'-162'0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1:02.9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1,'6'1,"1"1,-1 0,0 0,0 0,0 1,-1 0,1 0,-1 1,1 0,-1 0,0 0,8 9,4 1,-11-9,0 0,-1 0,1 0,-1 1,7 10,-11-15,-1-1,1 1,-1 0,0-1,1 1,-1 0,0 0,0-1,1 1,-1 0,0 0,0-1,0 1,0 0,0 0,0 0,0-1,0 1,-1 0,1 0,0-1,0 1,-1 0,0 1,0-1,0 0,-1 0,1 0,-1 0,1 0,-1 0,1 0,-1 0,0-1,0 1,1-1,-1 1,0-1,0 0,-3 1,-85 17,70-14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2:05.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 0,'2945'-27'0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2:08.8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81 0,'1811'-81'0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19:59.5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 0,'3486'0'0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7:45.3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57,'35'2,"67"12,-22-2,-25-5,125 10,869 97,-813-84,60 7,439 63,-530-67,1-10,309-4,-500-20,1 0,0-1,0 0,28-10,-41 11,1 0,-1-1,0 1,0-1,0 0,0 1,0-2,-1 1,1 0,0 0,-1-1,3-3,-4 4,0 0,0 0,0 0,0 0,-1 0,1 0,-1 0,0 0,1 0,-1 0,0-1,0 1,0 0,-1 0,1 0,0 0,-1 0,0 0,1 0,-1 0,0 0,-1-2,-1-1,0 1,0 0,0 0,-1 0,1 0,-1 0,0 1,0 0,-1 0,1 0,-1 0,-8-4,-63-21,71 26,-16-4,-1 1,1 1,0 1,-25 0,-90 5,55 1,-51-1,-220-5,252-10,66 7,-56-2,42 8,2 1,-86-11,-82-24,197 31,-1 2,-20-1,23 2,0-1,-24-4,39 5,0 0,0 0,0 0,0 0,0-1,0 1,0 0,0 0,0 0,0 0,0-1,0 1,0 0,0 0,0 0,0-1,0 1,0 0,0 0,0 0,0-1,0 1,0 0,0 0,0 0,0 0,1-1,-1 1,0 0,0 0,0 0,0 0,0 0,0-1,1 1,-1 0,0 0,0 0,0 0,0 0,1 0,-1 0,0 0,0 0,0 0,1 0,-1 0,0 0,12-8,123-61,-109 58,1 1,0 0,39-7,1 11,-55 7,-1-2,1 0,-1 0,1-1,-1 0,0-1,0-1,13-5,-11 3,0 1,0 1,0 0,0 0,1 1,0 1,15-1,101 4,-59 1,2-3,70 3,-121 2,-4 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7:48.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31,'346'-17,"272"4,-391 15,-90-2,-113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6:57:53.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0 162 0,'2837'-162'0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8:00.0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0 109,'70'0,"610"-21,-384-12,85-7,3 26,-186 15,293 15,-51 12,211 31,-533-45,122 5,617-20,-648 14,-33 0,-45-11,139 7,-46 9,27 3,-240-20,0 1,0 0,0 0,0 1,16 7,-24-9,0 1,0 0,0 0,0 0,0 0,0 0,-1 0,1 1,-1-1,1 1,-1 0,0 0,0 0,0 0,-1 0,1 0,-1 0,0 1,0-1,0 0,1 7,-1 4,0 1,-2 0,-3 28,-1 29,6-66,-1-1,1 1,0 0,0-1,1 1,-1-1,1 0,0 1,1-1,3 6,-5-9,0-1,1 1,-1-1,-1 1,1 0,0-1,0 1,-1 0,1-1,-1 1,1 0,-1 0,0 0,1 0,-1-1,-1 5,1-5,-1 0,0 0,0 0,0 0,0 0,0 0,0 0,0 0,0 0,0-1,0 1,0 0,-1-1,1 1,0-1,0 1,-1-1,1 0,0 1,-1-1,1 0,0 0,-1 0,-1 0,-61 4,-85-7,38 0,40 3,-477-16,145-11,-107 15,318 14,-869-2,1052 0,1 0,0 1,-17 3,8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17.2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0,'3080'54'0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22.9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2,'207'-1,"513"12,-467 6,375 11,-580-27,66 12,-6-1,122 11,209 9,-377-27,-1 3,0 2,103 32,-71-17,3-5,101 7,-194-27,1 0,-1 1,0-1,0 1,0 0,0 0,0 0,0 0,0 0,0 1,0-1,-1 1,1 0,0 0,-1 0,0 0,1 0,-1 0,0 1,2 3,-2-2,0 0,-1 0,0 1,0-1,0 0,0 1,0-1,-1 1,0-1,0 1,0-1,-1 1,-1 6,1-6,0-1,-1 0,0 0,1 0,-1 0,-1 0,1-1,-1 1,1-1,-1 1,0-1,0 0,0 0,-1 0,1 0,-1-1,1 1,-1-1,0 0,0 0,0-1,0 1,0-1,-1 0,-6 1,-10 3,0-2,-1-1,-37-1,-34 0,-136-5,38-22,129 15,-107-6,-420 17,247 2,172 11,-5 2,-500-17,667 2,0 1,1-1,-1 1,-8 2,-1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1.7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2,'105'-1,"114"3,-136 11,-54-8,35 3,53-6,79 7,-14 5,225-10,-213-6,-96 2,-86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4.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0,'2903'0,"-2869"0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5.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0,'839'0,"-816"0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38.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 0,'4160'109'0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42.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82 0,'4457'-81'0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23/02/2025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BDCABE9-78AA-890C-4AE4-C7DA2D5B0439}"/>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C8980CF2-CA93-B5EE-E8A7-38A5D35EFF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1C7FE44-CE20-9C1E-7521-5C2495A6CD2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90256C05-0B11-FA28-F113-007B7BFA92F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13</a:t>
            </a:fld>
            <a:endParaRPr/>
          </a:p>
        </p:txBody>
      </p:sp>
    </p:spTree>
    <p:extLst>
      <p:ext uri="{BB962C8B-B14F-4D97-AF65-F5344CB8AC3E}">
        <p14:creationId xmlns:p14="http://schemas.microsoft.com/office/powerpoint/2010/main" val="2364189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35</a:t>
            </a:fld>
            <a:endParaRPr/>
          </a:p>
        </p:txBody>
      </p:sp>
    </p:spTree>
    <p:extLst>
      <p:ext uri="{BB962C8B-B14F-4D97-AF65-F5344CB8AC3E}">
        <p14:creationId xmlns:p14="http://schemas.microsoft.com/office/powerpoint/2010/main" val="882979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36</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38927F-EE5F-99E4-5FD0-47B43C9AE14B}"/>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12952018-A0F3-11F0-33B7-050A2DEE75A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A0B5F152-C0E5-C173-862F-730061BCF3E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DAEF4D1-F4FF-608A-C5AC-C6C95D107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8</a:t>
            </a:fld>
            <a:endParaRPr/>
          </a:p>
        </p:txBody>
      </p:sp>
    </p:spTree>
    <p:extLst>
      <p:ext uri="{BB962C8B-B14F-4D97-AF65-F5344CB8AC3E}">
        <p14:creationId xmlns:p14="http://schemas.microsoft.com/office/powerpoint/2010/main" val="2962707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9</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11</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12</a:t>
            </a:fld>
            <a:endParaRPr/>
          </a:p>
        </p:txBody>
      </p:sp>
    </p:spTree>
    <p:extLst>
      <p:ext uri="{BB962C8B-B14F-4D97-AF65-F5344CB8AC3E}">
        <p14:creationId xmlns:p14="http://schemas.microsoft.com/office/powerpoint/2010/main" val="85474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2/23/2025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2/23/2025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2/23/2025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2/23/2025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2/23/2025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2/23/2025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2/23/2025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2/23/2025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2/23/2025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2/23/2025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2/23/2025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2/23/2025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3.png"/><Relationship Id="rId26" Type="http://schemas.openxmlformats.org/officeDocument/2006/relationships/image" Target="../media/image27.png"/><Relationship Id="rId39" Type="http://schemas.openxmlformats.org/officeDocument/2006/relationships/image" Target="../media/image33.png"/><Relationship Id="rId21" Type="http://schemas.openxmlformats.org/officeDocument/2006/relationships/customXml" Target="../ink/ink10.xml"/><Relationship Id="rId34" Type="http://schemas.openxmlformats.org/officeDocument/2006/relationships/image" Target="../media/image31.png"/><Relationship Id="rId42" Type="http://schemas.openxmlformats.org/officeDocument/2006/relationships/customXml" Target="../ink/ink21.xml"/><Relationship Id="rId47" Type="http://schemas.openxmlformats.org/officeDocument/2006/relationships/image" Target="../media/image37.png"/><Relationship Id="rId50" Type="http://schemas.openxmlformats.org/officeDocument/2006/relationships/customXml" Target="../ink/ink25.xml"/><Relationship Id="rId55" Type="http://schemas.openxmlformats.org/officeDocument/2006/relationships/image" Target="../media/image41.png"/><Relationship Id="rId7" Type="http://schemas.openxmlformats.org/officeDocument/2006/relationships/customXml" Target="../ink/ink3.xml"/><Relationship Id="rId2" Type="http://schemas.openxmlformats.org/officeDocument/2006/relationships/notesSlide" Target="../notesSlides/notesSlide17.xml"/><Relationship Id="rId16" Type="http://schemas.openxmlformats.org/officeDocument/2006/relationships/image" Target="../media/image22.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6.png"/><Relationship Id="rId32" Type="http://schemas.openxmlformats.org/officeDocument/2006/relationships/image" Target="../media/image30.png"/><Relationship Id="rId37" Type="http://schemas.openxmlformats.org/officeDocument/2006/relationships/image" Target="../media/image32.png"/><Relationship Id="rId40" Type="http://schemas.openxmlformats.org/officeDocument/2006/relationships/customXml" Target="../ink/ink20.xml"/><Relationship Id="rId45" Type="http://schemas.openxmlformats.org/officeDocument/2006/relationships/image" Target="../media/image36.png"/><Relationship Id="rId53" Type="http://schemas.openxmlformats.org/officeDocument/2006/relationships/image" Target="../media/image40.png"/><Relationship Id="rId5" Type="http://schemas.openxmlformats.org/officeDocument/2006/relationships/customXml" Target="../ink/ink2.xml"/><Relationship Id="rId19" Type="http://schemas.openxmlformats.org/officeDocument/2006/relationships/customXml" Target="../ink/ink9.xml"/><Relationship Id="rId4" Type="http://schemas.openxmlformats.org/officeDocument/2006/relationships/image" Target="../media/image160.png"/><Relationship Id="rId9" Type="http://schemas.openxmlformats.org/officeDocument/2006/relationships/customXml" Target="../ink/ink4.xml"/><Relationship Id="rId14" Type="http://schemas.openxmlformats.org/officeDocument/2006/relationships/image" Target="../media/image210.png"/><Relationship Id="rId22" Type="http://schemas.openxmlformats.org/officeDocument/2006/relationships/image" Target="../media/image25.png"/><Relationship Id="rId27" Type="http://schemas.openxmlformats.org/officeDocument/2006/relationships/customXml" Target="../ink/ink13.xml"/><Relationship Id="rId30" Type="http://schemas.openxmlformats.org/officeDocument/2006/relationships/image" Target="../media/image29.png"/><Relationship Id="rId35" Type="http://schemas.openxmlformats.org/officeDocument/2006/relationships/customXml" Target="../ink/ink17.xml"/><Relationship Id="rId43" Type="http://schemas.openxmlformats.org/officeDocument/2006/relationships/image" Target="../media/image35.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image" Target="../media/image180.png"/><Relationship Id="rId51" Type="http://schemas.openxmlformats.org/officeDocument/2006/relationships/image" Target="../media/image39.png"/><Relationship Id="rId3" Type="http://schemas.openxmlformats.org/officeDocument/2006/relationships/customXml" Target="../ink/ink1.xml"/><Relationship Id="rId12" Type="http://schemas.openxmlformats.org/officeDocument/2006/relationships/image" Target="../media/image20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image" Target="../media/image24.png"/><Relationship Id="rId41" Type="http://schemas.openxmlformats.org/officeDocument/2006/relationships/image" Target="../media/image34.png"/><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17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8.png"/><Relationship Id="rId36" Type="http://schemas.openxmlformats.org/officeDocument/2006/relationships/customXml" Target="../ink/ink18.xml"/><Relationship Id="rId49" Type="http://schemas.openxmlformats.org/officeDocument/2006/relationships/image" Target="../media/image38.png"/><Relationship Id="rId57" Type="http://schemas.openxmlformats.org/officeDocument/2006/relationships/image" Target="../media/image42.png"/><Relationship Id="rId10" Type="http://schemas.openxmlformats.org/officeDocument/2006/relationships/image" Target="../media/image190.png"/><Relationship Id="rId31" Type="http://schemas.openxmlformats.org/officeDocument/2006/relationships/customXml" Target="../ink/ink15.xml"/><Relationship Id="rId44" Type="http://schemas.openxmlformats.org/officeDocument/2006/relationships/customXml" Target="../ink/ink22.xml"/><Relationship Id="rId52" Type="http://schemas.openxmlformats.org/officeDocument/2006/relationships/customXml" Target="../ink/ink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3930" y="1008993"/>
            <a:ext cx="6923558" cy="3542045"/>
          </a:xfrm>
          <a:noFill/>
        </p:spPr>
        <p:txBody>
          <a:bodyPr anchor="b">
            <a:normAutofit/>
          </a:bodyPr>
          <a:lstStyle/>
          <a:p>
            <a:r>
              <a:rPr lang="pt-BR" sz="4800" b="1"/>
              <a:t>Unimed - ALVF</a:t>
            </a:r>
            <a:br>
              <a:rPr lang="pt-BR" sz="4800" b="1"/>
            </a:br>
            <a:r>
              <a:rPr lang="pt-BR" sz="4800" b="1"/>
              <a:t>-</a:t>
            </a:r>
            <a:br>
              <a:rPr lang="pt-BR" sz="4800" b="1"/>
            </a:br>
            <a:r>
              <a:rPr lang="pt-BR" sz="4800" b="1"/>
              <a:t>Sistemas de Atendimento Front Office</a:t>
            </a:r>
            <a:br>
              <a:rPr lang="pt-BR" sz="4800" b="1"/>
            </a:br>
            <a:r>
              <a:rPr lang="pt-BR" sz="4800" b="1"/>
              <a:t> Hospitalar </a:t>
            </a:r>
            <a:endParaRPr lang="pt-BR" sz="4800" b="1" dirty="0"/>
          </a:p>
        </p:txBody>
      </p:sp>
      <p:sp>
        <p:nvSpPr>
          <p:cNvPr id="3" name="Subtitle 2"/>
          <p:cNvSpPr>
            <a:spLocks noGrp="1"/>
          </p:cNvSpPr>
          <p:nvPr>
            <p:ph type="subTitle" idx="1"/>
          </p:nvPr>
        </p:nvSpPr>
        <p:spPr>
          <a:xfrm>
            <a:off x="963930" y="4582814"/>
            <a:ext cx="5349252" cy="1312657"/>
          </a:xfrm>
        </p:spPr>
        <p:txBody>
          <a:bodyPr anchor="t">
            <a:normAutofit/>
          </a:bodyPr>
          <a:lstStyle/>
          <a:p>
            <a:pPr algn="l"/>
            <a:r>
              <a:rPr lang="pt-BR"/>
              <a:t>Visão Geral</a:t>
            </a:r>
          </a:p>
          <a:p>
            <a:pPr algn="l"/>
            <a:r>
              <a:rPr lang="pt-BR"/>
              <a:t>Data: 04/02/2024</a:t>
            </a:r>
          </a:p>
          <a:p>
            <a:pPr algn="l"/>
            <a:r>
              <a:rPr lang="pt-BR"/>
              <a:t>Autor: Radamés Pereira</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a:xfrm rot="5400000">
            <a:off x="-1783080" y="3246120"/>
            <a:ext cx="4203954" cy="365760"/>
          </a:xfrm>
        </p:spPr>
        <p:txBody>
          <a:bodyPr anchor="t">
            <a:normAutofit/>
          </a:bodyPr>
          <a:lstStyle/>
          <a:p>
            <a:pPr algn="l">
              <a:spcAft>
                <a:spcPts val="600"/>
              </a:spcAft>
            </a:pPr>
            <a:r>
              <a:rPr lang="pt-BR" sz="1000">
                <a:solidFill>
                  <a:schemeClr val="tx1">
                    <a:lumMod val="75000"/>
                    <a:lumOff val="25000"/>
                  </a:schemeClr>
                </a:solidFill>
              </a:rPr>
              <a:t>ALVF – Associação Hospitalar Lenoir Vargas Ferreira</a:t>
            </a:r>
            <a:endParaRPr lang="en-US" sz="100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60327"/>
            <a:ext cx="8843058" cy="1193911"/>
          </a:xfrm>
        </p:spPr>
        <p:txBody>
          <a:bodyPr anchor="ctr">
            <a:normAutofit/>
          </a:bodyPr>
          <a:lstStyle/>
          <a:p>
            <a:pPr algn="ctr"/>
            <a:r>
              <a:rPr lang="pt-BR" sz="4800" b="1" dirty="0"/>
              <a:t>Valores e Condições Comerciais</a:t>
            </a:r>
            <a:br>
              <a:rPr lang="pt-BR" sz="4800" b="1" dirty="0"/>
            </a:br>
            <a:r>
              <a:rPr lang="pt-BR" sz="3200" b="1" dirty="0"/>
              <a:t>(Infraestrutura Computacional)</a:t>
            </a:r>
            <a:endParaRPr lang="pt-BR" sz="48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4210842172"/>
              </p:ext>
            </p:extLst>
          </p:nvPr>
        </p:nvGraphicFramePr>
        <p:xfrm>
          <a:off x="659757" y="1354238"/>
          <a:ext cx="7998106" cy="5081593"/>
        </p:xfrm>
        <a:graphic>
          <a:graphicData uri="http://schemas.openxmlformats.org/drawingml/2006/table">
            <a:tbl>
              <a:tblPr firstRow="1" bandRow="1">
                <a:tableStyleId>{5C22544A-7EE6-4342-B048-85BDC9FD1C3A}</a:tableStyleId>
              </a:tblPr>
              <a:tblGrid>
                <a:gridCol w="1539433">
                  <a:extLst>
                    <a:ext uri="{9D8B030D-6E8A-4147-A177-3AD203B41FA5}">
                      <a16:colId xmlns:a16="http://schemas.microsoft.com/office/drawing/2014/main" val="2135881087"/>
                    </a:ext>
                  </a:extLst>
                </a:gridCol>
                <a:gridCol w="2164466">
                  <a:extLst>
                    <a:ext uri="{9D8B030D-6E8A-4147-A177-3AD203B41FA5}">
                      <a16:colId xmlns:a16="http://schemas.microsoft.com/office/drawing/2014/main" val="2530009532"/>
                    </a:ext>
                  </a:extLst>
                </a:gridCol>
                <a:gridCol w="2210765">
                  <a:extLst>
                    <a:ext uri="{9D8B030D-6E8A-4147-A177-3AD203B41FA5}">
                      <a16:colId xmlns:a16="http://schemas.microsoft.com/office/drawing/2014/main" val="1906653301"/>
                    </a:ext>
                  </a:extLst>
                </a:gridCol>
                <a:gridCol w="2083442">
                  <a:extLst>
                    <a:ext uri="{9D8B030D-6E8A-4147-A177-3AD203B41FA5}">
                      <a16:colId xmlns:a16="http://schemas.microsoft.com/office/drawing/2014/main" val="3510159505"/>
                    </a:ext>
                  </a:extLst>
                </a:gridCol>
              </a:tblGrid>
              <a:tr h="582194">
                <a:tc>
                  <a:txBody>
                    <a:bodyPr/>
                    <a:lstStyle/>
                    <a:p>
                      <a:endParaRPr lang="pt-BR" sz="2000" dirty="0"/>
                    </a:p>
                  </a:txBody>
                  <a:tcPr/>
                </a:tc>
                <a:tc gridSpan="3">
                  <a:txBody>
                    <a:bodyPr/>
                    <a:lstStyle/>
                    <a:p>
                      <a:pPr algn="ctr"/>
                      <a:endParaRPr lang="pt-BR" sz="2000" dirty="0"/>
                    </a:p>
                    <a:p>
                      <a:pPr algn="ctr"/>
                      <a:r>
                        <a:rPr lang="pt-BR" sz="2000" dirty="0"/>
                        <a:t>TASY Oracle</a:t>
                      </a:r>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667179">
                <a:tc>
                  <a:txBody>
                    <a:bodyPr/>
                    <a:lstStyle/>
                    <a:p>
                      <a:pPr algn="r"/>
                      <a:r>
                        <a:rPr lang="pt-BR" sz="1400" b="1" kern="1200" dirty="0">
                          <a:solidFill>
                            <a:schemeClr val="tx1"/>
                          </a:solidFill>
                          <a:latin typeface="+mn-lt"/>
                          <a:ea typeface="+mn-ea"/>
                          <a:cs typeface="+mn-cs"/>
                        </a:rPr>
                        <a:t>Implantação e demais:</a:t>
                      </a:r>
                      <a:endParaRPr lang="pt-BR" sz="12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3.117.391,92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R$ 411.767,64 </a:t>
                      </a:r>
                      <a:r>
                        <a:rPr lang="pt-BR" sz="1400" b="1" kern="1200" dirty="0">
                          <a:solidFill>
                            <a:schemeClr val="dk1"/>
                          </a:solidFill>
                          <a:latin typeface="+mn-lt"/>
                          <a:ea typeface="+mn-ea"/>
                          <a:cs typeface="+mn-cs"/>
                        </a:rPr>
                        <a:t>(2º ano</a:t>
                      </a:r>
                      <a:r>
                        <a:rPr lang="pt-BR" sz="1400" b="1" dirty="0"/>
                        <a:t>)</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R$ 450.683,04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R$ 415.854,21 (2º ano)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(2º ano)</a:t>
                      </a:r>
                    </a:p>
                  </a:txBody>
                  <a:tcPr/>
                </a:tc>
                <a:extLst>
                  <a:ext uri="{0D108BD9-81ED-4DB2-BD59-A6C34878D82A}">
                    <a16:rowId xmlns:a16="http://schemas.microsoft.com/office/drawing/2014/main" val="1470867125"/>
                  </a:ext>
                </a:extLst>
              </a:tr>
              <a:tr h="892766">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latin typeface="+mn-lt"/>
                          <a:ea typeface="+mn-ea"/>
                          <a:cs typeface="+mn-cs"/>
                        </a:rPr>
                        <a:t>R$ 0,00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3753639003"/>
                  </a:ext>
                </a:extLst>
              </a:tr>
              <a:tr h="775374">
                <a:tc>
                  <a:txBody>
                    <a:bodyPr/>
                    <a:lstStyle/>
                    <a:p>
                      <a:pPr algn="r"/>
                      <a:r>
                        <a:rPr lang="pt-BR" sz="14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(2º ano)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R$ 4.764.462,48</a:t>
                      </a:r>
                      <a:endParaRPr lang="pt-BR" sz="14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R$ 4.359.679,69</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R$ 2.059.468,47</a:t>
                      </a:r>
                    </a:p>
                  </a:txBody>
                  <a:tcPr/>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98625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273984"/>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929312" y="3103376"/>
            <a:ext cx="3214688" cy="2300288"/>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700174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136820"/>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B63A8FA-8FE4-D3C0-1DC4-AD2B5A944E9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DC0EA7A-FCC9-AA75-F20F-BCF249AFEB11}"/>
              </a:ext>
            </a:extLst>
          </p:cNvPr>
          <p:cNvSpPr>
            <a:spLocks noGrp="1"/>
          </p:cNvSpPr>
          <p:nvPr>
            <p:ph type="title"/>
          </p:nvPr>
        </p:nvSpPr>
        <p:spPr>
          <a:xfrm>
            <a:off x="353027" y="532472"/>
            <a:ext cx="8437943" cy="499430"/>
          </a:xfrm>
        </p:spPr>
        <p:txBody>
          <a:bodyPr anchor="ctr">
            <a:noAutofit/>
          </a:bodyPr>
          <a:lstStyle/>
          <a:p>
            <a:pPr algn="ctr"/>
            <a:r>
              <a:rPr lang="pt-BR" sz="3200" b="1" dirty="0"/>
              <a:t>Valores, Parcelamentos e Prazos  MV</a:t>
            </a:r>
          </a:p>
        </p:txBody>
      </p:sp>
      <p:graphicFrame>
        <p:nvGraphicFramePr>
          <p:cNvPr id="7" name="Tabela 6">
            <a:extLst>
              <a:ext uri="{FF2B5EF4-FFF2-40B4-BE49-F238E27FC236}">
                <a16:creationId xmlns:a16="http://schemas.microsoft.com/office/drawing/2014/main" id="{EFFDDA87-57F8-9B41-6670-3E04B4D6F086}"/>
              </a:ext>
            </a:extLst>
          </p:cNvPr>
          <p:cNvGraphicFramePr>
            <a:graphicFrameLocks noGrp="1"/>
          </p:cNvGraphicFramePr>
          <p:nvPr>
            <p:extLst>
              <p:ext uri="{D42A27DB-BD31-4B8C-83A1-F6EECF244321}">
                <p14:modId xmlns:p14="http://schemas.microsoft.com/office/powerpoint/2010/main" val="2202656656"/>
              </p:ext>
            </p:extLst>
          </p:nvPr>
        </p:nvGraphicFramePr>
        <p:xfrm>
          <a:off x="195969" y="1356644"/>
          <a:ext cx="8752061" cy="3798684"/>
        </p:xfrm>
        <a:graphic>
          <a:graphicData uri="http://schemas.openxmlformats.org/drawingml/2006/table">
            <a:tbl>
              <a:tblPr firstRow="1" bandRow="1">
                <a:tableStyleId>{5C22544A-7EE6-4342-B048-85BDC9FD1C3A}</a:tableStyleId>
              </a:tblPr>
              <a:tblGrid>
                <a:gridCol w="4352020">
                  <a:extLst>
                    <a:ext uri="{9D8B030D-6E8A-4147-A177-3AD203B41FA5}">
                      <a16:colId xmlns:a16="http://schemas.microsoft.com/office/drawing/2014/main" val="2135881087"/>
                    </a:ext>
                  </a:extLst>
                </a:gridCol>
                <a:gridCol w="4400041">
                  <a:extLst>
                    <a:ext uri="{9D8B030D-6E8A-4147-A177-3AD203B41FA5}">
                      <a16:colId xmlns:a16="http://schemas.microsoft.com/office/drawing/2014/main" val="2530009532"/>
                    </a:ext>
                  </a:extLst>
                </a:gridCol>
              </a:tblGrid>
              <a:tr h="611742">
                <a:tc>
                  <a:txBody>
                    <a:bodyPr/>
                    <a:lstStyle/>
                    <a:p>
                      <a:r>
                        <a:rPr lang="pt-BR" sz="1600" dirty="0"/>
                        <a:t>Descrição</a:t>
                      </a:r>
                    </a:p>
                  </a:txBody>
                  <a:tcPr anchor="b"/>
                </a:tc>
                <a:tc>
                  <a:txBody>
                    <a:bodyPr/>
                    <a:lstStyle/>
                    <a:p>
                      <a:r>
                        <a:rPr lang="pt-BR" sz="1600" dirty="0"/>
                        <a:t>Valor</a:t>
                      </a:r>
                    </a:p>
                  </a:txBody>
                  <a:tcPr anchor="b"/>
                </a:tc>
                <a:extLst>
                  <a:ext uri="{0D108BD9-81ED-4DB2-BD59-A6C34878D82A}">
                    <a16:rowId xmlns:a16="http://schemas.microsoft.com/office/drawing/2014/main" val="4117667526"/>
                  </a:ext>
                </a:extLst>
              </a:tr>
              <a:tr h="53017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Tempo de Implantação e valor:</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Total: 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R$ 843,600,00 (licença) = R$ 1.971.914,40 </a:t>
                      </a:r>
                    </a:p>
                  </a:txBody>
                  <a:tcPr/>
                </a:tc>
                <a:extLst>
                  <a:ext uri="{0D108BD9-81ED-4DB2-BD59-A6C34878D82A}">
                    <a16:rowId xmlns:a16="http://schemas.microsoft.com/office/drawing/2014/main" val="1052471548"/>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R$ 197.191,44</a:t>
                      </a:r>
                    </a:p>
                  </a:txBody>
                  <a:tcPr/>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R$ 640.080,00</a:t>
                      </a:r>
                    </a:p>
                  </a:txBody>
                  <a:tcPr/>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R$ 53.340,00</a:t>
                      </a:r>
                    </a:p>
                    <a:p>
                      <a:pPr algn="r"/>
                      <a:endParaRPr lang="pt-BR" sz="1800" b="1" kern="1200" dirty="0">
                        <a:solidFill>
                          <a:schemeClr val="tx1"/>
                        </a:solidFill>
                        <a:latin typeface="+mn-lt"/>
                        <a:ea typeface="+mn-ea"/>
                        <a:cs typeface="+mn-cs"/>
                      </a:endParaRPr>
                    </a:p>
                  </a:txBody>
                  <a:tcPr/>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R$ 1.280.160,00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800" b="1" kern="1200" dirty="0">
                        <a:solidFill>
                          <a:schemeClr val="tx1"/>
                        </a:solidFill>
                        <a:latin typeface="+mn-lt"/>
                        <a:ea typeface="+mn-ea"/>
                        <a:cs typeface="+mn-cs"/>
                      </a:endParaRP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280A112D-8535-74C2-BFC0-9E89B8E673A2}"/>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578688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a:bodyPr>
          <a:lstStyle/>
          <a:p>
            <a:pPr algn="ctr"/>
            <a:r>
              <a:rPr lang="pt-BR" sz="4800" b="1" dirty="0"/>
              <a:t>Valores e Condições Comerciais</a:t>
            </a:r>
            <a:br>
              <a:rPr lang="pt-BR" sz="4800" b="1" dirty="0"/>
            </a:br>
            <a:r>
              <a:rPr lang="pt-BR" sz="3200" b="1" dirty="0"/>
              <a:t>(Infraestrutura Computacional)</a:t>
            </a:r>
            <a:endParaRPr lang="pt-BR" sz="48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601893368"/>
              </p:ext>
            </p:extLst>
          </p:nvPr>
        </p:nvGraphicFramePr>
        <p:xfrm>
          <a:off x="2720050" y="1460502"/>
          <a:ext cx="3703899" cy="5017252"/>
        </p:xfrm>
        <a:graphic>
          <a:graphicData uri="http://schemas.openxmlformats.org/drawingml/2006/table">
            <a:tbl>
              <a:tblPr firstRow="1" bandRow="1">
                <a:tableStyleId>{5C22544A-7EE6-4342-B048-85BDC9FD1C3A}</a:tableStyleId>
              </a:tblPr>
              <a:tblGrid>
                <a:gridCol w="1539433">
                  <a:extLst>
                    <a:ext uri="{9D8B030D-6E8A-4147-A177-3AD203B41FA5}">
                      <a16:colId xmlns:a16="http://schemas.microsoft.com/office/drawing/2014/main" val="2135881087"/>
                    </a:ext>
                  </a:extLst>
                </a:gridCol>
                <a:gridCol w="2164466">
                  <a:extLst>
                    <a:ext uri="{9D8B030D-6E8A-4147-A177-3AD203B41FA5}">
                      <a16:colId xmlns:a16="http://schemas.microsoft.com/office/drawing/2014/main" val="2530009532"/>
                    </a:ext>
                  </a:extLst>
                </a:gridCol>
              </a:tblGrid>
              <a:tr h="582194">
                <a:tc>
                  <a:txBody>
                    <a:bodyPr/>
                    <a:lstStyle/>
                    <a:p>
                      <a:endParaRPr lang="pt-BR" sz="2000" dirty="0"/>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a:t>Valor</a:t>
                      </a:r>
                    </a:p>
                  </a:txBody>
                  <a:tcPr/>
                </a:tc>
                <a:extLst>
                  <a:ext uri="{0D108BD9-81ED-4DB2-BD59-A6C34878D82A}">
                    <a16:rowId xmlns:a16="http://schemas.microsoft.com/office/drawing/2014/main" val="4117667526"/>
                  </a:ext>
                </a:extLst>
              </a:tr>
              <a:tr h="667179">
                <a:tc>
                  <a:txBody>
                    <a:bodyPr/>
                    <a:lstStyle/>
                    <a:p>
                      <a:pPr algn="r"/>
                      <a:r>
                        <a:rPr lang="pt-BR" sz="1400" b="1" kern="1200" dirty="0">
                          <a:solidFill>
                            <a:schemeClr val="tx1"/>
                          </a:solidFill>
                          <a:latin typeface="+mn-lt"/>
                          <a:ea typeface="+mn-ea"/>
                          <a:cs typeface="+mn-cs"/>
                        </a:rPr>
                        <a:t>Implantação e demais:</a:t>
                      </a:r>
                      <a:endParaRPr lang="pt-BR" sz="12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470867125"/>
                  </a:ext>
                </a:extLst>
              </a:tr>
              <a:tr h="892766">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3753639003"/>
                  </a:ext>
                </a:extLst>
              </a:tr>
              <a:tr h="775374">
                <a:tc>
                  <a:txBody>
                    <a:bodyPr/>
                    <a:lstStyle/>
                    <a:p>
                      <a:pPr algn="r"/>
                      <a:r>
                        <a:rPr lang="pt-BR" sz="14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tx1"/>
                        </a:solidFill>
                        <a:latin typeface="+mn-lt"/>
                        <a:ea typeface="+mn-ea"/>
                        <a:cs typeface="+mn-cs"/>
                      </a:endParaRPr>
                    </a:p>
                  </a:txBody>
                  <a:tcPr/>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1AE988C1-949A-9D3E-DFC7-210F3EB05AFD}"/>
              </a:ext>
            </a:extLst>
          </p:cNvPr>
          <p:cNvSpPr txBox="1"/>
          <p:nvPr/>
        </p:nvSpPr>
        <p:spPr>
          <a:xfrm>
            <a:off x="185195" y="1657977"/>
            <a:ext cx="8773609" cy="3542045"/>
          </a:xfrm>
          <a:prstGeom prst="rect">
            <a:avLst/>
          </a:prstGeom>
        </p:spPr>
        <p:txBody>
          <a:bodyPr spcFirstLastPara="1" vert="horz" lIns="91440" tIns="45720" rIns="91440" bIns="45720" rtlCol="0" anchor="b" anchorCtr="0">
            <a:normAutofit fontScale="92500" lnSpcReduction="10000"/>
          </a:bodyPr>
          <a:lstStyle/>
          <a:p>
            <a:pPr algn="ctr">
              <a:lnSpc>
                <a:spcPct val="90000"/>
              </a:lnSpc>
              <a:spcBef>
                <a:spcPct val="0"/>
              </a:spcBef>
              <a:spcAft>
                <a:spcPts val="600"/>
              </a:spcAft>
              <a:buSzPts val="5400"/>
            </a:pPr>
            <a:r>
              <a:rPr lang="en-US" sz="7200" b="1" kern="1200" dirty="0">
                <a:solidFill>
                  <a:schemeClr val="tx1"/>
                </a:solidFill>
                <a:latin typeface="+mj-lt"/>
                <a:ea typeface="+mj-ea"/>
                <a:cs typeface="+mj-cs"/>
              </a:rPr>
              <a:t>Open Source/Sistema </a:t>
            </a:r>
            <a:r>
              <a:rPr lang="en-US" sz="7200" b="1" kern="1200" dirty="0" err="1">
                <a:solidFill>
                  <a:schemeClr val="tx1"/>
                </a:solidFill>
                <a:latin typeface="+mj-lt"/>
                <a:ea typeface="+mj-ea"/>
                <a:cs typeface="+mj-cs"/>
              </a:rPr>
              <a:t>Aberto</a:t>
            </a:r>
            <a:endParaRPr lang="en-US" sz="7200" b="1" kern="1200" dirty="0">
              <a:solidFill>
                <a:schemeClr val="tx1"/>
              </a:solidFill>
              <a:latin typeface="+mj-lt"/>
              <a:ea typeface="+mj-ea"/>
              <a:cs typeface="+mj-cs"/>
            </a:endParaRPr>
          </a:p>
          <a:p>
            <a:pPr algn="ctr">
              <a:lnSpc>
                <a:spcPct val="90000"/>
              </a:lnSpc>
              <a:spcBef>
                <a:spcPct val="0"/>
              </a:spcBef>
              <a:spcAft>
                <a:spcPts val="600"/>
              </a:spcAft>
              <a:buSzPts val="5400"/>
            </a:pPr>
            <a:r>
              <a:rPr lang="en-US" sz="7200" b="1" dirty="0" err="1">
                <a:latin typeface="+mj-lt"/>
                <a:ea typeface="+mj-ea"/>
                <a:cs typeface="+mj-cs"/>
              </a:rPr>
              <a:t>Proposta</a:t>
            </a:r>
            <a:r>
              <a:rPr lang="en-US" sz="7200" b="1" dirty="0">
                <a:latin typeface="+mj-lt"/>
                <a:ea typeface="+mj-ea"/>
                <a:cs typeface="+mj-cs"/>
              </a:rPr>
              <a:t> </a:t>
            </a:r>
            <a:r>
              <a:rPr lang="en-US" sz="7200" b="1" dirty="0" err="1">
                <a:latin typeface="+mj-lt"/>
                <a:ea typeface="+mj-ea"/>
                <a:cs typeface="+mj-cs"/>
              </a:rPr>
              <a:t>Sonda</a:t>
            </a:r>
            <a:r>
              <a:rPr lang="en-US" sz="7200" b="1" dirty="0">
                <a:latin typeface="+mj-lt"/>
                <a:ea typeface="+mj-ea"/>
                <a:cs typeface="+mj-cs"/>
              </a:rPr>
              <a:t>/</a:t>
            </a:r>
            <a:r>
              <a:rPr lang="en-US" sz="7200" b="1" dirty="0" err="1">
                <a:latin typeface="+mj-lt"/>
                <a:ea typeface="+mj-ea"/>
                <a:cs typeface="+mj-cs"/>
              </a:rPr>
              <a:t>AGHUse</a:t>
            </a:r>
            <a:endParaRPr lang="en-US" sz="72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103421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300251" y="318811"/>
            <a:ext cx="8589405"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       CIASC      </a:t>
            </a:r>
            <a:r>
              <a:rPr lang="pt-BR"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2878146" y="662160"/>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1204996" y="66215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Tree>
    <p:extLst>
      <p:ext uri="{BB962C8B-B14F-4D97-AF65-F5344CB8AC3E}">
        <p14:creationId xmlns:p14="http://schemas.microsoft.com/office/powerpoint/2010/main" val="1149305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Triangle 10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Google Shape;101;p20"/>
          <p:cNvSpPr txBox="1">
            <a:spLocks noGrp="1"/>
          </p:cNvSpPr>
          <p:nvPr>
            <p:ph type="title"/>
          </p:nvPr>
        </p:nvSpPr>
        <p:spPr>
          <a:xfrm>
            <a:off x="963930" y="1050595"/>
            <a:ext cx="6056111" cy="1618489"/>
          </a:xfrm>
          <a:prstGeom prst="rect">
            <a:avLst/>
          </a:prstGeom>
        </p:spPr>
        <p:txBody>
          <a:bodyPr spcFirstLastPara="1" vert="horz" lIns="91440" tIns="45720" rIns="91440" bIns="45720" rtlCol="0" anchor="ctr" anchorCtr="0">
            <a:normAutofit/>
          </a:bodyPr>
          <a:lstStyle/>
          <a:p>
            <a:pPr defTabSz="914400">
              <a:spcBef>
                <a:spcPct val="0"/>
              </a:spcBef>
            </a:pPr>
            <a:r>
              <a:rPr lang="en-US" sz="3500" b="1" kern="1200">
                <a:solidFill>
                  <a:schemeClr val="tx1"/>
                </a:solidFill>
                <a:latin typeface="+mj-lt"/>
                <a:ea typeface="+mj-ea"/>
                <a:cs typeface="+mj-cs"/>
              </a:rPr>
              <a:t>Mais de 80 Hospitais e Membros da Comunidade de Desenvolvimento AGHUse</a:t>
            </a:r>
          </a:p>
        </p:txBody>
      </p:sp>
      <p:sp>
        <p:nvSpPr>
          <p:cNvPr id="102" name="Google Shape;102;p20"/>
          <p:cNvSpPr txBox="1">
            <a:spLocks noGrp="1"/>
          </p:cNvSpPr>
          <p:nvPr>
            <p:ph type="body" idx="1"/>
          </p:nvPr>
        </p:nvSpPr>
        <p:spPr>
          <a:xfrm>
            <a:off x="963930" y="2669085"/>
            <a:ext cx="6721660" cy="3100780"/>
          </a:xfrm>
          <a:prstGeom prst="rect">
            <a:avLst/>
          </a:prstGeom>
        </p:spPr>
        <p:txBody>
          <a:bodyPr spcFirstLastPara="1" vert="horz" lIns="91440" tIns="45720" rIns="91440" bIns="45720" rtlCol="0" anchor="t" anchorCtr="0">
            <a:normAutofit fontScale="92500" lnSpcReduction="10000"/>
          </a:bodyPr>
          <a:lstStyle/>
          <a:p>
            <a:pPr marL="63500" indent="0" defTabSz="914400">
              <a:spcBef>
                <a:spcPts val="500"/>
              </a:spcBef>
              <a:buClr>
                <a:srgbClr val="6AA84F"/>
              </a:buClr>
              <a:buSzPts val="2000"/>
              <a:buNone/>
            </a:pPr>
            <a:r>
              <a:rPr lang="en-US" sz="2000" b="1" dirty="0"/>
              <a:t>Ex:</a:t>
            </a:r>
          </a:p>
          <a:p>
            <a:pPr marL="647700" indent="-228600" defTabSz="914400">
              <a:spcBef>
                <a:spcPts val="500"/>
              </a:spcBef>
              <a:buClr>
                <a:srgbClr val="6AA84F"/>
              </a:buClr>
              <a:buSzPts val="2000"/>
              <a:buFont typeface="Arial" panose="020B0604020202020204" pitchFamily="34" charset="0"/>
              <a:buChar char="•"/>
            </a:pPr>
            <a:r>
              <a:rPr lang="en-US" sz="2000" dirty="0"/>
              <a:t>Hospital de </a:t>
            </a:r>
            <a:r>
              <a:rPr lang="en-US" sz="2000" dirty="0" err="1"/>
              <a:t>Clínicas</a:t>
            </a:r>
            <a:r>
              <a:rPr lang="en-US" sz="2000" dirty="0"/>
              <a:t> de Porto Alegre (</a:t>
            </a:r>
            <a:r>
              <a:rPr lang="en-US" sz="2000" b="1" dirty="0"/>
              <a:t>HCPA</a:t>
            </a:r>
            <a:r>
              <a:rPr lang="en-US" sz="2000" dirty="0"/>
              <a:t>)</a:t>
            </a:r>
          </a:p>
          <a:p>
            <a:pPr marL="647700" indent="-228600" defTabSz="914400">
              <a:buClr>
                <a:srgbClr val="6AA84F"/>
              </a:buClr>
              <a:buSzPts val="2000"/>
              <a:buFont typeface="Arial" panose="020B0604020202020204" pitchFamily="34" charset="0"/>
              <a:buChar char="•"/>
            </a:pPr>
            <a:r>
              <a:rPr lang="en-US" sz="2000" dirty="0" err="1"/>
              <a:t>Exército</a:t>
            </a:r>
            <a:r>
              <a:rPr lang="en-US" sz="2000" dirty="0"/>
              <a:t> </a:t>
            </a:r>
            <a:r>
              <a:rPr lang="en-US" sz="2000" dirty="0" err="1"/>
              <a:t>Brasileiro</a:t>
            </a:r>
            <a:r>
              <a:rPr lang="en-US" sz="2000" dirty="0"/>
              <a:t> (</a:t>
            </a:r>
            <a:r>
              <a:rPr lang="en-US" sz="2000" b="1" dirty="0"/>
              <a:t>EB</a:t>
            </a:r>
            <a:r>
              <a:rPr lang="en-US" sz="2000" dirty="0"/>
              <a:t>) </a:t>
            </a:r>
          </a:p>
          <a:p>
            <a:pPr marL="647700" indent="-228600" defTabSz="914400">
              <a:buClr>
                <a:srgbClr val="6AA84F"/>
              </a:buClr>
              <a:buSzPts val="2000"/>
              <a:buFont typeface="Arial" panose="020B0604020202020204" pitchFamily="34" charset="0"/>
              <a:buChar char="•"/>
            </a:pPr>
            <a:r>
              <a:rPr lang="en-US" sz="2000" dirty="0" err="1"/>
              <a:t>Força</a:t>
            </a:r>
            <a:r>
              <a:rPr lang="en-US" sz="2000" dirty="0"/>
              <a:t> Aérea </a:t>
            </a:r>
            <a:r>
              <a:rPr lang="en-US" sz="2000" dirty="0" err="1"/>
              <a:t>Brasileira</a:t>
            </a:r>
            <a:r>
              <a:rPr lang="en-US" sz="2000" dirty="0"/>
              <a:t> (</a:t>
            </a:r>
            <a:r>
              <a:rPr lang="en-US" sz="2000" b="1" dirty="0"/>
              <a:t>FAB</a:t>
            </a:r>
            <a:r>
              <a:rPr lang="en-US" sz="2000" dirty="0"/>
              <a:t>)</a:t>
            </a:r>
          </a:p>
          <a:p>
            <a:pPr marL="647700" indent="-228600" defTabSz="914400">
              <a:buClr>
                <a:srgbClr val="6AA84F"/>
              </a:buClr>
              <a:buSzPts val="2000"/>
              <a:buFont typeface="Arial" panose="020B0604020202020204" pitchFamily="34" charset="0"/>
              <a:buChar char="•"/>
            </a:pPr>
            <a:r>
              <a:rPr lang="en-US" sz="2000" dirty="0" err="1"/>
              <a:t>Marinha</a:t>
            </a:r>
            <a:r>
              <a:rPr lang="en-US" sz="2000" dirty="0"/>
              <a:t> do </a:t>
            </a:r>
            <a:r>
              <a:rPr lang="en-US" sz="2000" dirty="0" err="1"/>
              <a:t>Brasil</a:t>
            </a:r>
            <a:r>
              <a:rPr lang="en-US" sz="2000" b="1" dirty="0"/>
              <a:t> </a:t>
            </a:r>
            <a:r>
              <a:rPr lang="en-US" sz="2000" dirty="0"/>
              <a:t>(</a:t>
            </a:r>
            <a:r>
              <a:rPr lang="en-US" sz="2000" b="1" dirty="0"/>
              <a:t>MB</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a:t>
            </a:r>
            <a:r>
              <a:rPr lang="en-US" sz="2000" dirty="0" err="1"/>
              <a:t>Estadual</a:t>
            </a:r>
            <a:r>
              <a:rPr lang="en-US" sz="2000" dirty="0"/>
              <a:t> de Campinas (</a:t>
            </a:r>
            <a:r>
              <a:rPr lang="en-US" sz="2000" b="1" dirty="0"/>
              <a:t>UNICAMP</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Federal do Rio de Janeiro (</a:t>
            </a:r>
            <a:r>
              <a:rPr lang="en-US" sz="2000" b="1" dirty="0"/>
              <a:t>UFRJ</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Federal do Rio Grande do Sul (</a:t>
            </a:r>
            <a:r>
              <a:rPr lang="en-US" sz="2000" b="1" dirty="0"/>
              <a:t>UFRGS</a:t>
            </a:r>
            <a:r>
              <a:rPr lang="en-US" sz="2000" dirty="0"/>
              <a:t>)</a:t>
            </a:r>
          </a:p>
          <a:p>
            <a:pPr marL="647700" indent="-228600" defTabSz="914400">
              <a:buClr>
                <a:srgbClr val="6AA84F"/>
              </a:buClr>
              <a:buSzPts val="2000"/>
              <a:buFont typeface="Arial" panose="020B0604020202020204" pitchFamily="34" charset="0"/>
              <a:buChar char="•"/>
            </a:pPr>
            <a:r>
              <a:rPr lang="en-US" sz="2000" dirty="0" err="1"/>
              <a:t>Secretaria</a:t>
            </a:r>
            <a:r>
              <a:rPr lang="en-US" sz="2000" dirty="0"/>
              <a:t> de </a:t>
            </a:r>
            <a:r>
              <a:rPr lang="en-US" sz="2000" dirty="0" err="1"/>
              <a:t>Saúde</a:t>
            </a:r>
            <a:r>
              <a:rPr lang="en-US" sz="2000" dirty="0"/>
              <a:t> do Estado da Bahia (</a:t>
            </a:r>
            <a:r>
              <a:rPr lang="en-US" sz="2000" b="1" dirty="0"/>
              <a:t>SESAB</a:t>
            </a:r>
            <a:r>
              <a:rPr lang="en-US" sz="2000" dirty="0"/>
              <a:t>)</a:t>
            </a:r>
          </a:p>
          <a:p>
            <a:pPr marL="647700" indent="-228600" defTabSz="914400">
              <a:buClr>
                <a:srgbClr val="6AA84F"/>
              </a:buClr>
              <a:buSzPts val="2000"/>
              <a:buFont typeface="Arial" panose="020B0604020202020204" pitchFamily="34" charset="0"/>
              <a:buChar char="•"/>
            </a:pPr>
            <a:r>
              <a:rPr lang="en-US" sz="2000" dirty="0" err="1"/>
              <a:t>Secretaria</a:t>
            </a:r>
            <a:r>
              <a:rPr lang="en-US" sz="2000" dirty="0"/>
              <a:t> de Estado de </a:t>
            </a:r>
            <a:r>
              <a:rPr lang="en-US" sz="2000" dirty="0" err="1"/>
              <a:t>Saúde</a:t>
            </a:r>
            <a:r>
              <a:rPr lang="en-US" sz="2000" dirty="0"/>
              <a:t> de Mato Grosso (</a:t>
            </a:r>
            <a:r>
              <a:rPr lang="en-US" sz="2000" b="1" dirty="0"/>
              <a:t>SES-MT</a:t>
            </a:r>
            <a:r>
              <a:rPr lang="en-US" sz="2000" dirty="0"/>
              <a:t>)</a:t>
            </a:r>
          </a:p>
          <a:p>
            <a:pPr marL="647700" indent="-228600" defTabSz="914400">
              <a:buClr>
                <a:schemeClr val="accent6"/>
              </a:buClr>
              <a:buSzPts val="2000"/>
              <a:buFont typeface="Arial" panose="020B0604020202020204" pitchFamily="34" charset="0"/>
              <a:buChar char="•"/>
            </a:pPr>
            <a:r>
              <a:rPr lang="en-US" sz="2000" b="1" i="1" dirty="0" err="1"/>
              <a:t>Iniciando</a:t>
            </a:r>
            <a:r>
              <a:rPr lang="en-US" sz="2000" b="1" i="1" dirty="0"/>
              <a:t> Unimed Central de </a:t>
            </a:r>
            <a:r>
              <a:rPr lang="en-US" sz="2000" b="1" i="1" dirty="0" err="1"/>
              <a:t>Servicos</a:t>
            </a:r>
            <a:r>
              <a:rPr lang="en-US" sz="2000" b="1" i="1" dirty="0"/>
              <a:t>-RS, Rondônia, Ceará,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lang="pt-B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lang="pt-BR" sz="1300" u="sng"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solidFill>
                <a:srgbClr val="777777"/>
              </a:solidFill>
              <a:highlight>
                <a:srgbClr val="FFFFFF"/>
              </a:highlight>
            </a:endParaRPr>
          </a:p>
          <a:p>
            <a:pPr marL="0" indent="0">
              <a:spcBef>
                <a:spcPts val="1200"/>
              </a:spcBef>
              <a:spcAft>
                <a:spcPts val="120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3500" b="1"/>
              <a:t>AGHUse </a:t>
            </a:r>
            <a:br>
              <a:rPr lang="pt-BR" sz="3500" b="1"/>
            </a:br>
            <a:r>
              <a:rPr lang="pt-BR" sz="3500" b="1"/>
              <a:t>Sistema Front Office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481330" y="634965"/>
            <a:ext cx="6056111" cy="1618489"/>
          </a:xfrm>
        </p:spPr>
        <p:txBody>
          <a:bodyPr anchor="ctr">
            <a:normAutofit/>
          </a:bodyPr>
          <a:lstStyle/>
          <a:p>
            <a:r>
              <a:rPr lang="pt-BR" sz="6300" b="1" dirty="0"/>
              <a:t>Introdução</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648182" y="2065037"/>
            <a:ext cx="7789762" cy="3969581"/>
          </a:xfrm>
        </p:spPr>
        <p:txBody>
          <a:bodyPr anchor="t">
            <a:normAutofit/>
          </a:bodyPr>
          <a:lstStyle/>
          <a:p>
            <a:pPr algn="just">
              <a:buFontTx/>
              <a:buChar char="-"/>
            </a:pPr>
            <a:r>
              <a:rPr lang="pt-BR" sz="2400" b="1" dirty="0"/>
              <a:t>Importância do Sistema Front Office:</a:t>
            </a:r>
          </a:p>
          <a:p>
            <a:pPr marL="0" indent="0" algn="just">
              <a:buNone/>
            </a:pPr>
            <a:endParaRPr lang="pt-BR" sz="2400" dirty="0"/>
          </a:p>
          <a:p>
            <a:pPr marL="0" lvl="1" indent="0" algn="just">
              <a:buNone/>
            </a:pPr>
            <a:r>
              <a:rPr lang="pt-BR" sz="2400" dirty="0"/>
              <a:t>Centraliza informações, </a:t>
            </a:r>
            <a:r>
              <a:rPr lang="pt-BR" sz="2400" b="1" dirty="0"/>
              <a:t>otimiza a gestão de recursos, de leitos, insumos e prontuários eletrônicos</a:t>
            </a:r>
            <a:r>
              <a:rPr lang="pt-BR" sz="2400" dirty="0"/>
              <a:t>, garante a </a:t>
            </a:r>
            <a:r>
              <a:rPr lang="pt-BR" sz="2400" b="1" dirty="0"/>
              <a:t>segurança de dados e conformidade com a LGPD</a:t>
            </a:r>
            <a:r>
              <a:rPr lang="pt-BR" sz="2400" dirty="0"/>
              <a:t>, comunica com outras unidades de saúde e agiliza </a:t>
            </a:r>
            <a:r>
              <a:rPr lang="pt-BR" sz="2400" b="1" dirty="0"/>
              <a:t>diagnósticos e atendimentos</a:t>
            </a:r>
            <a:r>
              <a:rPr lang="pt-BR" sz="2400" dirty="0"/>
              <a:t>. </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85548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3500" b="1"/>
              <a:t>Valores, Prazos e Condições</a:t>
            </a:r>
            <a:br>
              <a:rPr lang="pt-BR" sz="3500" b="1"/>
            </a:br>
            <a:r>
              <a:rPr lang="pt-BR" sz="3500" b="1"/>
              <a:t>Sonda</a:t>
            </a:r>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a:t>• Vigência do contrato: 18 meses, com possibilidade de prorrogação.</a:t>
            </a:r>
          </a:p>
          <a:p>
            <a:pPr marL="0" indent="0">
              <a:buNone/>
            </a:pPr>
            <a:endParaRPr lang="pt-BR"/>
          </a:p>
          <a:p>
            <a:pPr marL="0" indent="0">
              <a:buNone/>
            </a:pPr>
            <a:r>
              <a:rPr lang="pt-BR"/>
              <a:t>• Atendimento remoto e presencial conforme necessidade.</a:t>
            </a:r>
          </a:p>
          <a:p>
            <a:endParaRPr dirty="0"/>
          </a:p>
        </p:txBody>
      </p:sp>
    </p:spTree>
    <p:extLst>
      <p:ext uri="{BB962C8B-B14F-4D97-AF65-F5344CB8AC3E}">
        <p14:creationId xmlns:p14="http://schemas.microsoft.com/office/powerpoint/2010/main" val="1780494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a:t>AGHUse</a:t>
            </a:r>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a:t>• Implantação do Sistema AGHUse em </a:t>
            </a:r>
            <a:r>
              <a:rPr lang="pt-BR" sz="1900" b="1"/>
              <a:t>2 hospitais e mais uma clínica </a:t>
            </a:r>
            <a:r>
              <a:rPr lang="pt-BR" sz="1900"/>
              <a:t>de especialidades da ALVF.</a:t>
            </a:r>
          </a:p>
          <a:p>
            <a:pPr marL="0" indent="0">
              <a:buNone/>
            </a:pPr>
            <a:endParaRPr lang="pt-BR" sz="1900"/>
          </a:p>
          <a:p>
            <a:pPr marL="0" indent="0">
              <a:buNone/>
            </a:pPr>
            <a:r>
              <a:rPr lang="pt-BR" sz="1900"/>
              <a:t>• Prestação de serviços remotos para configuração, treinamento e operação assistida.</a:t>
            </a:r>
          </a:p>
          <a:p>
            <a:pPr marL="0" indent="0">
              <a:buNone/>
            </a:pPr>
            <a:endParaRPr lang="pt-BR" sz="1900"/>
          </a:p>
          <a:p>
            <a:pPr marL="0" indent="0">
              <a:buNone/>
            </a:pPr>
            <a:r>
              <a:rPr lang="pt-BR" sz="1900"/>
              <a:t>• Garantir um ambiente seguro, funcional e eficiente para a ALVF.</a:t>
            </a:r>
          </a:p>
        </p:txBody>
      </p:sp>
    </p:spTree>
    <p:extLst>
      <p:ext uri="{BB962C8B-B14F-4D97-AF65-F5344CB8AC3E}">
        <p14:creationId xmlns:p14="http://schemas.microsoft.com/office/powerpoint/2010/main" val="4042395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a:t>• Workshop de instalação e configuração do sistema.</a:t>
            </a:r>
          </a:p>
          <a:p>
            <a:pPr marL="0" indent="0">
              <a:buNone/>
            </a:pPr>
            <a:r>
              <a:rPr lang="pt-BR" sz="1900"/>
              <a:t>• Treinamento para equipe técnica da ALVF.</a:t>
            </a:r>
          </a:p>
          <a:p>
            <a:pPr marL="0" indent="0">
              <a:buNone/>
            </a:pPr>
            <a:r>
              <a:rPr lang="pt-BR" sz="1900"/>
              <a:t>• Consultoria técnica e suporte remoto.</a:t>
            </a:r>
          </a:p>
          <a:p>
            <a:pPr marL="0" indent="0">
              <a:buNone/>
            </a:pPr>
            <a:r>
              <a:rPr lang="pt-BR" sz="1900"/>
              <a:t>• Configuração dos ambientes de Teste, Homologação e Produção.</a:t>
            </a:r>
          </a:p>
          <a:p>
            <a:pPr marL="0" indent="0">
              <a:buNone/>
            </a:pPr>
            <a:r>
              <a:rPr lang="pt-BR" sz="190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4400" b="1" dirty="0"/>
              <a:t>Profissionais Envolvidos e Considerações Finais</a:t>
            </a:r>
            <a:endParaRPr lang="pt-BR" sz="4400" b="1"/>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800"/>
              <a:t>• Equipe técnica especializada composta por </a:t>
            </a:r>
            <a:r>
              <a:rPr lang="pt-BR" sz="1800" b="1"/>
              <a:t>Gerentes, Arquitetos, Desenvolvedores e Consultores.</a:t>
            </a:r>
          </a:p>
          <a:p>
            <a:pPr marL="0" indent="0">
              <a:buNone/>
            </a:pPr>
            <a:r>
              <a:rPr lang="pt-BR" sz="1800"/>
              <a:t>• Compromisso com </a:t>
            </a:r>
            <a:r>
              <a:rPr lang="pt-BR" sz="1800" b="1"/>
              <a:t>segurança da informação e compliance</a:t>
            </a:r>
            <a:r>
              <a:rPr lang="pt-BR" sz="1800"/>
              <a:t>.</a:t>
            </a:r>
          </a:p>
          <a:p>
            <a:pPr marL="0" indent="0">
              <a:buNone/>
            </a:pPr>
            <a:r>
              <a:rPr lang="pt-BR" sz="1800"/>
              <a:t>• Obrigações da ALVF incluem </a:t>
            </a:r>
            <a:r>
              <a:rPr lang="pt-BR" sz="1800" b="1"/>
              <a:t>disponibilização de infraestrutura e ambiente de testes</a:t>
            </a:r>
            <a:r>
              <a:rPr lang="pt-BR" sz="1800"/>
              <a:t>.</a:t>
            </a:r>
          </a:p>
          <a:p>
            <a:pPr marL="0" indent="0">
              <a:buNone/>
            </a:pPr>
            <a:r>
              <a:rPr lang="pt-BR" sz="1800"/>
              <a:t>• Termos de confidencialidade e não contratação de profissionais SONDA por 1 ano.</a:t>
            </a:r>
          </a:p>
          <a:p>
            <a:pPr marL="0" indent="0">
              <a:buNone/>
            </a:pPr>
            <a:r>
              <a:rPr lang="pt-BR" sz="1800"/>
              <a:t>• </a:t>
            </a:r>
            <a:r>
              <a:rPr lang="pt-BR" sz="1800" b="1"/>
              <a:t>Proposta válida por 30 dias </a:t>
            </a:r>
            <a:r>
              <a:rPr lang="pt-BR" sz="1800"/>
              <a:t>após a emissão.</a:t>
            </a:r>
          </a:p>
        </p:txBody>
      </p:sp>
    </p:spTree>
    <p:extLst>
      <p:ext uri="{BB962C8B-B14F-4D97-AF65-F5344CB8AC3E}">
        <p14:creationId xmlns:p14="http://schemas.microsoft.com/office/powerpoint/2010/main" val="2382692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941445" y="1648870"/>
            <a:ext cx="3527136" cy="3560260"/>
          </a:xfrm>
        </p:spPr>
        <p:txBody>
          <a:bodyPr anchor="ctr">
            <a:normAutofit/>
          </a:bodyPr>
          <a:lstStyle/>
          <a:p>
            <a:endParaRPr lang="pt-BR" sz="1300"/>
          </a:p>
          <a:p>
            <a:pPr fontAlgn="base">
              <a:spcAft>
                <a:spcPct val="0"/>
              </a:spcAft>
            </a:pPr>
            <a:r>
              <a:rPr lang="pt-BR" sz="1300"/>
              <a:t>Arquitetura Modular e Flexível: permite que diferentes módulos sejam implementados conforme demandas específicas de cada instituição de saúde. Facilita a personalização e a escalabilidade do sistema.</a:t>
            </a:r>
          </a:p>
          <a:p>
            <a:r>
              <a:rPr lang="pt-BR" sz="1300"/>
              <a:t>Estrutura Cliente-Servidor: Os dados são processados no servidor central e acessados pelos clientes (usuários) através de interfaces web (navegador Internet) ou computador desktop.</a:t>
            </a:r>
          </a:p>
          <a:p>
            <a:r>
              <a:rPr lang="pt-BR" sz="1300"/>
              <a:t>Interoperabilidade: Projetoado para a integração eficiente entre os componentes assistenciais e administrativos, compreendendo o uso de API´s.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b="1" kern="1200">
                <a:solidFill>
                  <a:schemeClr val="tx1"/>
                </a:solidFill>
                <a:latin typeface="+mj-lt"/>
                <a:ea typeface="+mj-ea"/>
                <a:cs typeface="+mj-cs"/>
              </a:rPr>
              <a:t>Tecnologias do Sistema:</a:t>
            </a:r>
            <a:br>
              <a:rPr lang="en-US" sz="3100" b="1" kern="1200">
                <a:solidFill>
                  <a:schemeClr val="tx1"/>
                </a:solidFill>
                <a:latin typeface="+mj-lt"/>
                <a:ea typeface="+mj-ea"/>
                <a:cs typeface="+mj-cs"/>
              </a:rPr>
            </a:br>
            <a:endParaRPr lang="en-US" sz="3100"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941445" y="1648870"/>
            <a:ext cx="3527136" cy="35602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ts val="600"/>
              </a:spcAft>
              <a:buFont typeface="Arial" panose="020B0604020202020204" pitchFamily="34" charset="0"/>
              <a:buChar char="•"/>
            </a:pPr>
            <a:r>
              <a:rPr lang="en-US" altLang="pt-BR" sz="1200" b="1"/>
              <a:t> Linguagem de Programação: </a:t>
            </a:r>
            <a:r>
              <a:rPr lang="en-US" altLang="pt-BR" sz="1200"/>
              <a:t>Java, com robustez e portabilidade.</a:t>
            </a:r>
          </a:p>
          <a:p>
            <a:pPr indent="-228600" fontAlgn="base">
              <a:lnSpc>
                <a:spcPct val="90000"/>
              </a:lnSpc>
              <a:spcBef>
                <a:spcPct val="0"/>
              </a:spcBef>
              <a:spcAft>
                <a:spcPts val="600"/>
              </a:spcAft>
              <a:buFont typeface="Arial" panose="020B0604020202020204" pitchFamily="34" charset="0"/>
              <a:buChar char="•"/>
            </a:pPr>
            <a:endParaRPr lang="en-US" altLang="pt-BR" sz="1200" b="1"/>
          </a:p>
          <a:p>
            <a:pPr indent="-228600" fontAlgn="base">
              <a:lnSpc>
                <a:spcPct val="90000"/>
              </a:lnSpc>
              <a:spcBef>
                <a:spcPct val="0"/>
              </a:spcBef>
              <a:spcAft>
                <a:spcPts val="600"/>
              </a:spcAft>
              <a:buFont typeface="Arial" panose="020B0604020202020204" pitchFamily="34" charset="0"/>
              <a:buChar char="•"/>
            </a:pPr>
            <a:r>
              <a:rPr lang="en-US" altLang="pt-BR" sz="1200" b="1"/>
              <a:t> Frameworks e Bibliotecas</a:t>
            </a:r>
            <a:r>
              <a:rPr lang="en-US" altLang="pt-BR" sz="1200"/>
              <a:t>: Spring para aplicações corporativas.</a:t>
            </a:r>
          </a:p>
          <a:p>
            <a:pPr indent="-228600" fontAlgn="base">
              <a:lnSpc>
                <a:spcPct val="90000"/>
              </a:lnSpc>
              <a:spcBef>
                <a:spcPct val="0"/>
              </a:spcBef>
              <a:spcAft>
                <a:spcPts val="600"/>
              </a:spcAft>
              <a:buFont typeface="Arial" panose="020B0604020202020204" pitchFamily="34" charset="0"/>
              <a:buChar char="•"/>
            </a:pPr>
            <a:endParaRPr lang="en-US" altLang="pt-BR" sz="1200"/>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a:ln>
                  <a:noFill/>
                </a:ln>
                <a:effectLst/>
              </a:rPr>
              <a:t> Banco de Dados:</a:t>
            </a:r>
            <a:r>
              <a:rPr kumimoji="0" lang="en-US" altLang="pt-BR" sz="1200" b="0" i="0" u="none" strike="noStrike" cap="none" normalizeH="0" baseline="0">
                <a:ln>
                  <a:noFill/>
                </a:ln>
                <a:effectLst/>
              </a:rPr>
              <a:t> ORACLE, ou PostgreSQL, com SQL.</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pt-BR" sz="1200" b="0" i="0" u="none" strike="noStrike" cap="none" normalizeH="0" baseline="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a:ln>
                  <a:noFill/>
                </a:ln>
                <a:effectLst/>
              </a:rPr>
              <a:t> Servidores de Aplicação:</a:t>
            </a:r>
            <a:r>
              <a:rPr kumimoji="0" lang="en-US" altLang="pt-BR" sz="1200" b="0" i="0" u="none" strike="noStrike" cap="none" normalizeH="0" baseline="0">
                <a:ln>
                  <a:noFill/>
                </a:ln>
                <a:effectLst/>
              </a:rPr>
              <a:t> JBoss Wildfly, para ambiente de execução.</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pt-BR" sz="1200" b="0" i="0" u="none" strike="noStrike" cap="none" normalizeH="0" baseline="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a:ln>
                  <a:noFill/>
                </a:ln>
                <a:effectLst/>
              </a:rPr>
              <a:t> Contêineres e Orquestração:</a:t>
            </a:r>
            <a:r>
              <a:rPr kumimoji="0" lang="en-US" altLang="pt-BR" sz="1200" b="0" i="0" u="none" strike="noStrike" cap="none" normalizeH="0" baseline="0">
                <a:ln>
                  <a:noFill/>
                </a:ln>
                <a:effectLst/>
              </a:rPr>
              <a:t> Na Unicamp, o AGHUse utiliza contêineres com o Amazon Elastic Container Service (ECS) com AWS Fargate, para  escalabilidade e gerenciamento simplificado.</a:t>
            </a:r>
          </a:p>
        </p:txBody>
      </p:sp>
    </p:spTree>
    <p:extLst>
      <p:ext uri="{BB962C8B-B14F-4D97-AF65-F5344CB8AC3E}">
        <p14:creationId xmlns:p14="http://schemas.microsoft.com/office/powerpoint/2010/main" val="852749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755175" y="1188637"/>
            <a:ext cx="2356072" cy="4480726"/>
          </a:xfrm>
        </p:spPr>
        <p:txBody>
          <a:bodyPr>
            <a:normAutofit/>
          </a:bodyPr>
          <a:lstStyle/>
          <a:p>
            <a:pPr algn="r"/>
            <a:r>
              <a:rPr lang="pt-BR" sz="3600" b="1" dirty="0">
                <a:latin typeface="+mj-lt"/>
                <a:ea typeface="+mj-ea"/>
                <a:cs typeface="+mj-cs"/>
              </a:rPr>
              <a:t>Dados e Integração</a:t>
            </a:r>
            <a:endParaRPr lang="pt-BR" sz="36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3854196" y="1338729"/>
            <a:ext cx="3596688" cy="4180542"/>
          </a:xfrm>
        </p:spPr>
        <p:txBody>
          <a:bodyPr anchor="ctr">
            <a:normAutofit/>
          </a:bodyPr>
          <a:lstStyle/>
          <a:p>
            <a:pPr marL="0" indent="-285750" defTabSz="914400" eaLnBrk="0" fontAlgn="base" hangingPunct="0">
              <a:spcBef>
                <a:spcPct val="0"/>
              </a:spcBef>
              <a:spcAft>
                <a:spcPct val="0"/>
              </a:spcAft>
              <a:buFontTx/>
              <a:buChar char="•"/>
            </a:pPr>
            <a:r>
              <a:rPr lang="pt-BR" sz="1300" b="1"/>
              <a:t>Integração com Sistemas Externos:</a:t>
            </a:r>
            <a:r>
              <a:rPr lang="pt-BR" sz="1300"/>
              <a:t> </a:t>
            </a:r>
            <a:r>
              <a:rPr lang="pt-BR" sz="1300">
                <a:latin typeface="Arial" panose="020B0604020202020204" pitchFamily="34" charset="0"/>
              </a:rPr>
              <a:t>Garante a interoperabilidade com API´s para ambientes hospitalares complexos.</a:t>
            </a:r>
          </a:p>
          <a:p>
            <a:pPr marL="0" indent="-285750" defTabSz="914400" eaLnBrk="0" fontAlgn="base" hangingPunct="0">
              <a:spcBef>
                <a:spcPct val="0"/>
              </a:spcBef>
              <a:spcAft>
                <a:spcPct val="0"/>
              </a:spcAft>
              <a:buFontTx/>
              <a:buChar char="•"/>
            </a:pPr>
            <a:endParaRPr lang="pt-BR" sz="1300">
              <a:latin typeface="Arial" panose="020B0604020202020204" pitchFamily="34" charset="0"/>
            </a:endParaRPr>
          </a:p>
          <a:p>
            <a:pPr marL="0" indent="-285750" defTabSz="914400" eaLnBrk="0" fontAlgn="base" hangingPunct="0">
              <a:spcBef>
                <a:spcPct val="0"/>
              </a:spcBef>
              <a:spcAft>
                <a:spcPct val="0"/>
              </a:spcAft>
              <a:buFontTx/>
              <a:buChar char="•"/>
            </a:pPr>
            <a:r>
              <a:rPr lang="pt-BR" sz="1300" b="1"/>
              <a:t>Fluxo de Dados Contínuo:</a:t>
            </a:r>
            <a:r>
              <a:rPr lang="pt-BR" sz="1300"/>
              <a:t> </a:t>
            </a:r>
            <a:r>
              <a:rPr lang="pt-BR" sz="1300">
                <a:latin typeface="Arial" panose="020B0604020202020204" pitchFamily="34" charset="0"/>
              </a:rPr>
              <a:t>Permite que informações alimentem processos administrativos, como faturamento e controle de estoque, de forma automática.</a:t>
            </a:r>
          </a:p>
          <a:p>
            <a:pPr marL="0" indent="-285750" defTabSz="914400" eaLnBrk="0" fontAlgn="base" hangingPunct="0">
              <a:spcBef>
                <a:spcPct val="0"/>
              </a:spcBef>
              <a:spcAft>
                <a:spcPct val="0"/>
              </a:spcAft>
              <a:buFontTx/>
              <a:buChar char="•"/>
            </a:pPr>
            <a:endParaRPr lang="pt-BR" sz="1300">
              <a:latin typeface="Arial" panose="020B0604020202020204" pitchFamily="34" charset="0"/>
            </a:endParaRPr>
          </a:p>
          <a:p>
            <a:pPr marL="0" indent="-285750" defTabSz="914400" eaLnBrk="0" fontAlgn="base" hangingPunct="0">
              <a:spcBef>
                <a:spcPct val="0"/>
              </a:spcBef>
              <a:spcAft>
                <a:spcPct val="0"/>
              </a:spcAft>
              <a:buFontTx/>
              <a:buChar char="•"/>
            </a:pPr>
            <a:r>
              <a:rPr lang="pt-BR" sz="1300" b="1"/>
              <a:t>Interação com Bases de Dados Corporativas:</a:t>
            </a:r>
            <a:r>
              <a:rPr lang="pt-BR" sz="1300"/>
              <a:t> </a:t>
            </a:r>
            <a:r>
              <a:rPr lang="pt-BR" sz="1300">
                <a:latin typeface="Arial" panose="020B0604020202020204" pitchFamily="34" charset="0"/>
              </a:rPr>
              <a:t>Interage com bases corporativas e verifica a elegibilidade de beneficiários de planos de saúde.</a:t>
            </a:r>
          </a:p>
          <a:p>
            <a:pPr marL="0" indent="0" defTabSz="914400" eaLnBrk="0" fontAlgn="base" hangingPunct="0">
              <a:spcBef>
                <a:spcPct val="0"/>
              </a:spcBef>
              <a:spcAft>
                <a:spcPct val="0"/>
              </a:spcAft>
              <a:buNone/>
            </a:pPr>
            <a:endParaRPr lang="pt-BR" sz="1300">
              <a:latin typeface="Arial" panose="020B0604020202020204" pitchFamily="34" charset="0"/>
            </a:endParaRPr>
          </a:p>
          <a:p>
            <a:pPr marL="0" indent="-285750" defTabSz="914400" eaLnBrk="0" fontAlgn="base" hangingPunct="0">
              <a:spcBef>
                <a:spcPct val="0"/>
              </a:spcBef>
              <a:spcAft>
                <a:spcPct val="0"/>
              </a:spcAft>
              <a:buFontTx/>
              <a:buChar char="•"/>
            </a:pPr>
            <a:r>
              <a:rPr lang="pt-BR" sz="1300" b="1"/>
              <a:t>Padrões de Interoperabilidade:</a:t>
            </a:r>
            <a:r>
              <a:rPr lang="pt-BR" sz="1300">
                <a:latin typeface="Arial" panose="020B0604020202020204" pitchFamily="34" charset="0"/>
              </a:rPr>
              <a:t> Adota HL7 e FHIR, para comunicação eficiente com sistemas de informação em saúde.</a:t>
            </a:r>
          </a:p>
          <a:p>
            <a:pPr>
              <a:buFont typeface="Arial" panose="020B0604020202020204" pitchFamily="34" charset="0"/>
              <a:buChar char="•"/>
            </a:pPr>
            <a:r>
              <a:rPr lang="pt-BR" sz="1300" b="1"/>
              <a:t>Segurança e Conformidade:</a:t>
            </a:r>
            <a:r>
              <a:rPr lang="pt-BR" sz="1300"/>
              <a:t> </a:t>
            </a:r>
            <a:r>
              <a:rPr lang="pt-BR" sz="130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4249942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241350"/>
            <a:ext cx="8437943" cy="950842"/>
          </a:xfrm>
        </p:spPr>
        <p:txBody>
          <a:bodyPr anchor="ctr">
            <a:normAutofit/>
          </a:bodyPr>
          <a:lstStyle/>
          <a:p>
            <a:pPr algn="ctr"/>
            <a:r>
              <a:rPr lang="pt-BR" sz="4400" b="1" dirty="0"/>
              <a:t>Valores, Parcelamentos e Prazos</a:t>
            </a:r>
          </a:p>
        </p:txBody>
      </p:sp>
      <p:sp>
        <p:nvSpPr>
          <p:cNvPr id="3" name="Content Placeholder 2"/>
          <p:cNvSpPr>
            <a:spLocks noGrp="1"/>
          </p:cNvSpPr>
          <p:nvPr>
            <p:ph idx="1"/>
          </p:nvPr>
        </p:nvSpPr>
        <p:spPr>
          <a:xfrm>
            <a:off x="234725" y="5497975"/>
            <a:ext cx="8674550" cy="1118674"/>
          </a:xfrm>
        </p:spPr>
        <p:txBody>
          <a:bodyPr anchor="t">
            <a:normAutofit/>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4199224148"/>
              </p:ext>
            </p:extLst>
          </p:nvPr>
        </p:nvGraphicFramePr>
        <p:xfrm>
          <a:off x="353028" y="1033583"/>
          <a:ext cx="8437944" cy="5416266"/>
        </p:xfrm>
        <a:graphic>
          <a:graphicData uri="http://schemas.openxmlformats.org/drawingml/2006/table">
            <a:tbl>
              <a:tblPr firstRow="1" bandRow="1">
                <a:tableStyleId>{5C22544A-7EE6-4342-B048-85BDC9FD1C3A}</a:tableStyleId>
              </a:tblPr>
              <a:tblGrid>
                <a:gridCol w="4230547">
                  <a:extLst>
                    <a:ext uri="{9D8B030D-6E8A-4147-A177-3AD203B41FA5}">
                      <a16:colId xmlns:a16="http://schemas.microsoft.com/office/drawing/2014/main" val="2135881087"/>
                    </a:ext>
                  </a:extLst>
                </a:gridCol>
                <a:gridCol w="4207397">
                  <a:extLst>
                    <a:ext uri="{9D8B030D-6E8A-4147-A177-3AD203B41FA5}">
                      <a16:colId xmlns:a16="http://schemas.microsoft.com/office/drawing/2014/main" val="2530009532"/>
                    </a:ext>
                  </a:extLst>
                </a:gridCol>
              </a:tblGrid>
              <a:tr h="611742">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611742">
                <a:tc>
                  <a:txBody>
                    <a:bodyPr/>
                    <a:lstStyle/>
                    <a:p>
                      <a:r>
                        <a:rPr lang="pt-BR" sz="2000" b="1" dirty="0"/>
                        <a:t>Descrição</a:t>
                      </a:r>
                    </a:p>
                  </a:txBody>
                  <a:tcPr/>
                </a:tc>
                <a:tc>
                  <a:txBody>
                    <a:bodyPr/>
                    <a:lstStyle/>
                    <a:p>
                      <a:r>
                        <a:rPr lang="pt-BR" sz="2000" b="1" dirty="0"/>
                        <a:t>Valor</a:t>
                      </a:r>
                    </a:p>
                  </a:txBody>
                  <a:tcPr/>
                </a:tc>
                <a:extLst>
                  <a:ext uri="{0D108BD9-81ED-4DB2-BD59-A6C34878D82A}">
                    <a16:rowId xmlns:a16="http://schemas.microsoft.com/office/drawing/2014/main" val="4117667526"/>
                  </a:ext>
                </a:extLst>
              </a:tr>
              <a:tr h="530177">
                <a:tc>
                  <a:txBody>
                    <a:bodyPr/>
                    <a:lstStyle/>
                    <a:p>
                      <a:pPr algn="r"/>
                      <a:r>
                        <a:rPr lang="pt-BR" sz="2400" b="1" kern="1200" dirty="0">
                          <a:solidFill>
                            <a:schemeClr val="tx1"/>
                          </a:solidFill>
                          <a:latin typeface="+mn-lt"/>
                          <a:ea typeface="+mn-ea"/>
                          <a:cs typeface="+mn-cs"/>
                        </a:rPr>
                        <a:t>Tempo de Implantação e valor:</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18 meses (1 ano e meio). R$ 5.750.019,29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Implantação e transferência de tecnologia</a:t>
                      </a:r>
                      <a:endParaRPr lang="pt-BR" sz="2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24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R$ 319.445,52</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2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rgbClr val="0070C0"/>
                          </a:solidFill>
                          <a:latin typeface="+mn-lt"/>
                          <a:ea typeface="+mn-ea"/>
                          <a:cs typeface="+mn-cs"/>
                        </a:rPr>
                        <a:t>R$ 0,00</a:t>
                      </a:r>
                    </a:p>
                  </a:txBody>
                  <a:tcPr/>
                </a:tc>
                <a:extLst>
                  <a:ext uri="{0D108BD9-81ED-4DB2-BD59-A6C34878D82A}">
                    <a16:rowId xmlns:a16="http://schemas.microsoft.com/office/drawing/2014/main" val="3753639003"/>
                  </a:ext>
                </a:extLst>
              </a:tr>
              <a:tr h="496191">
                <a:tc>
                  <a:txBody>
                    <a:bodyPr/>
                    <a:lstStyle/>
                    <a:p>
                      <a:pPr algn="r"/>
                      <a:r>
                        <a:rPr lang="pt-BR" sz="2400" b="1" kern="1200" dirty="0">
                          <a:solidFill>
                            <a:schemeClr val="tx1"/>
                          </a:solidFill>
                          <a:latin typeface="+mn-lt"/>
                          <a:ea typeface="+mn-ea"/>
                          <a:cs typeface="+mn-cs"/>
                        </a:rPr>
                        <a:t>Valor da manutenção mês:</a:t>
                      </a:r>
                    </a:p>
                  </a:txBody>
                  <a:tcPr/>
                </a:tc>
                <a:tc>
                  <a:txBody>
                    <a:bodyPr/>
                    <a:lstStyle/>
                    <a:p>
                      <a:pPr algn="r"/>
                      <a:r>
                        <a:rPr lang="pt-BR" sz="2400" b="1" kern="1200" dirty="0">
                          <a:solidFill>
                            <a:srgbClr val="0070C0"/>
                          </a:solidFill>
                          <a:latin typeface="+mn-lt"/>
                          <a:ea typeface="+mn-ea"/>
                          <a:cs typeface="+mn-cs"/>
                        </a:rPr>
                        <a:t>R$ 0,00</a:t>
                      </a:r>
                    </a:p>
                  </a:txBody>
                  <a:tcPr/>
                </a:tc>
                <a:extLst>
                  <a:ext uri="{0D108BD9-81ED-4DB2-BD59-A6C34878D82A}">
                    <a16:rowId xmlns:a16="http://schemas.microsoft.com/office/drawing/2014/main" val="2304447189"/>
                  </a:ext>
                </a:extLst>
              </a:tr>
              <a:tr h="496191">
                <a:tc>
                  <a:txBody>
                    <a:bodyPr/>
                    <a:lstStyle/>
                    <a:p>
                      <a:pPr algn="r"/>
                      <a:r>
                        <a:rPr lang="pt-BR" sz="2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rgbClr val="0070C0"/>
                          </a:solidFill>
                          <a:latin typeface="+mn-lt"/>
                          <a:ea typeface="+mn-ea"/>
                          <a:cs typeface="+mn-cs"/>
                        </a:rPr>
                        <a:t>R$ 0,00</a:t>
                      </a:r>
                    </a:p>
                    <a:p>
                      <a:pPr algn="r"/>
                      <a:endParaRPr lang="pt-BR" sz="2400" b="1" kern="1200" dirty="0">
                        <a:solidFill>
                          <a:srgbClr val="0070C0"/>
                        </a:solidFill>
                        <a:latin typeface="+mn-lt"/>
                        <a:ea typeface="+mn-ea"/>
                        <a:cs typeface="+mn-cs"/>
                      </a:endParaRPr>
                    </a:p>
                  </a:txBody>
                  <a:tcPr/>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19012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657977"/>
            <a:ext cx="8889355" cy="3542045"/>
          </a:xfrm>
        </p:spPr>
        <p:txBody>
          <a:bodyPr anchor="b">
            <a:normAutofit fontScale="90000"/>
          </a:bodyPr>
          <a:lstStyle/>
          <a:p>
            <a:r>
              <a:rPr lang="pt-BR" sz="7000" b="1" dirty="0"/>
              <a:t>Proposta Técnica</a:t>
            </a:r>
            <a:br>
              <a:rPr lang="pt-BR" sz="7000" b="1" dirty="0"/>
            </a:br>
            <a:r>
              <a:rPr lang="pt-BR" sz="7000" b="1" dirty="0"/>
              <a:t>Infraestrutura</a:t>
            </a:r>
            <a:br>
              <a:rPr lang="pt-BR" sz="7000" b="1" dirty="0"/>
            </a:br>
            <a:r>
              <a:rPr lang="pt-BR" sz="7000" b="1" dirty="0"/>
              <a:t> CLOUD</a:t>
            </a:r>
            <a:br>
              <a:rPr lang="pt-BR" sz="7000" b="1" dirty="0"/>
            </a:br>
            <a:r>
              <a:rPr lang="pt-BR" sz="7000" b="1" dirty="0"/>
              <a:t>Sonda</a:t>
            </a:r>
          </a:p>
        </p:txBody>
      </p:sp>
      <p:sp>
        <p:nvSpPr>
          <p:cNvPr id="3" name="Espaço Reservado para Rodapé 2">
            <a:extLst>
              <a:ext uri="{FF2B5EF4-FFF2-40B4-BE49-F238E27FC236}">
                <a16:creationId xmlns:a16="http://schemas.microsoft.com/office/drawing/2014/main" id="{48479834-B588-16D3-C60C-E376A6811D9D}"/>
              </a:ext>
            </a:extLst>
          </p:cNvPr>
          <p:cNvSpPr>
            <a:spLocks noGrp="1"/>
          </p:cNvSpPr>
          <p:nvPr>
            <p:ph type="ftr" sz="quarter" idx="11"/>
          </p:nvPr>
        </p:nvSpPr>
        <p:spPr/>
        <p:txBody>
          <a:bodyPr/>
          <a:lstStyle/>
          <a:p>
            <a:r>
              <a:rPr lang="pt-BR"/>
              <a:t>ALVF – Associação Hospitalar Lenoir Vargas Ferreira</a:t>
            </a:r>
            <a:endParaRPr lang="en-US"/>
          </a:p>
        </p:txBody>
      </p:sp>
    </p:spTree>
    <p:extLst>
      <p:ext uri="{BB962C8B-B14F-4D97-AF65-F5344CB8AC3E}">
        <p14:creationId xmlns:p14="http://schemas.microsoft.com/office/powerpoint/2010/main" val="100325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175" y="1188637"/>
            <a:ext cx="2356072" cy="4480726"/>
          </a:xfrm>
        </p:spPr>
        <p:txBody>
          <a:bodyPr>
            <a:normAutofit/>
          </a:bodyPr>
          <a:lstStyle/>
          <a:p>
            <a:pPr algn="r"/>
            <a:r>
              <a:rPr lang="pt-BR" sz="3100" b="1"/>
              <a:t>Governança e Gestão de Serviços</a:t>
            </a:r>
          </a:p>
        </p:txBody>
      </p:sp>
      <p:sp>
        <p:nvSpPr>
          <p:cNvPr id="4" name="Espaço Reservado para Rodapé 3">
            <a:extLst>
              <a:ext uri="{FF2B5EF4-FFF2-40B4-BE49-F238E27FC236}">
                <a16:creationId xmlns:a16="http://schemas.microsoft.com/office/drawing/2014/main" id="{935BA239-0F8B-554C-2198-6F8EAC5AE393}"/>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54196" y="1338729"/>
            <a:ext cx="3596688" cy="4180542"/>
          </a:xfrm>
        </p:spPr>
        <p:txBody>
          <a:bodyPr anchor="ctr">
            <a:normAutofit/>
          </a:bodyPr>
          <a:lstStyle/>
          <a:p>
            <a:pPr marL="0" indent="0">
              <a:spcBef>
                <a:spcPts val="0"/>
              </a:spcBef>
              <a:spcAft>
                <a:spcPts val="600"/>
              </a:spcAft>
              <a:buNone/>
            </a:pPr>
            <a:r>
              <a:rPr lang="pt-BR" sz="1900"/>
              <a:t>- Estrutura baseada em </a:t>
            </a:r>
            <a:r>
              <a:rPr lang="pt-BR" sz="1900" b="1"/>
              <a:t>ITIL e ISO 20000, 27001, 27017, 27018;</a:t>
            </a:r>
          </a:p>
          <a:p>
            <a:pPr marL="0" indent="0">
              <a:spcBef>
                <a:spcPts val="0"/>
              </a:spcBef>
              <a:spcAft>
                <a:spcPts val="600"/>
              </a:spcAft>
              <a:buNone/>
            </a:pPr>
            <a:endParaRPr lang="pt-BR" sz="1900"/>
          </a:p>
          <a:p>
            <a:pPr marL="0" indent="0">
              <a:spcBef>
                <a:spcPts val="0"/>
              </a:spcBef>
              <a:spcAft>
                <a:spcPts val="600"/>
              </a:spcAft>
              <a:buNone/>
            </a:pPr>
            <a:r>
              <a:rPr lang="pt-BR" sz="1900"/>
              <a:t>- Gestão de </a:t>
            </a:r>
            <a:r>
              <a:rPr lang="pt-BR" sz="1900" b="1"/>
              <a:t>incidentes</a:t>
            </a:r>
            <a:r>
              <a:rPr lang="pt-BR" sz="1900"/>
              <a:t> e </a:t>
            </a:r>
            <a:r>
              <a:rPr lang="pt-BR" sz="1900" b="1"/>
              <a:t>problemas</a:t>
            </a:r>
          </a:p>
          <a:p>
            <a:pPr marL="0" indent="0">
              <a:spcBef>
                <a:spcPts val="0"/>
              </a:spcBef>
              <a:spcAft>
                <a:spcPts val="600"/>
              </a:spcAft>
              <a:buNone/>
            </a:pPr>
            <a:endParaRPr lang="pt-BR" sz="1900"/>
          </a:p>
          <a:p>
            <a:pPr marL="0" indent="0">
              <a:spcBef>
                <a:spcPts val="0"/>
              </a:spcBef>
              <a:spcAft>
                <a:spcPts val="600"/>
              </a:spcAft>
              <a:buNone/>
            </a:pPr>
            <a:r>
              <a:rPr lang="pt-BR" sz="1900"/>
              <a:t>- </a:t>
            </a:r>
            <a:r>
              <a:rPr lang="pt-BR" sz="1900" b="1"/>
              <a:t>Infraestrutura automática </a:t>
            </a:r>
            <a:r>
              <a:rPr lang="pt-BR" sz="1900"/>
              <a:t>para ajustes de demanda com Automação em Código (IaC)</a:t>
            </a:r>
          </a:p>
          <a:p>
            <a:pPr marL="0" indent="0">
              <a:spcBef>
                <a:spcPts val="0"/>
              </a:spcBef>
              <a:spcAft>
                <a:spcPts val="600"/>
              </a:spcAft>
              <a:buNone/>
            </a:pPr>
            <a:endParaRPr lang="pt-BR" sz="1900"/>
          </a:p>
          <a:p>
            <a:pPr marL="0" indent="0">
              <a:spcBef>
                <a:spcPts val="0"/>
              </a:spcBef>
              <a:spcAft>
                <a:spcPts val="600"/>
              </a:spcAft>
              <a:buNone/>
            </a:pPr>
            <a:r>
              <a:rPr lang="pt-BR" sz="1900"/>
              <a:t>- Relatórios com </a:t>
            </a:r>
            <a:r>
              <a:rPr lang="pt-BR" sz="1900" b="1"/>
              <a:t>análise</a:t>
            </a:r>
            <a:r>
              <a:rPr lang="pt-BR" sz="1900"/>
              <a:t> de </a:t>
            </a:r>
            <a:r>
              <a:rPr lang="pt-BR" sz="1900" b="1"/>
              <a:t>disponibilidade</a:t>
            </a:r>
            <a:r>
              <a:rPr lang="pt-BR" sz="1900"/>
              <a:t> e </a:t>
            </a:r>
            <a:r>
              <a:rPr lang="pt-BR" sz="1900" b="1"/>
              <a:t>mudanças</a:t>
            </a:r>
          </a:p>
        </p:txBody>
      </p:sp>
    </p:spTree>
    <p:extLst>
      <p:ext uri="{BB962C8B-B14F-4D97-AF65-F5344CB8AC3E}">
        <p14:creationId xmlns:p14="http://schemas.microsoft.com/office/powerpoint/2010/main" val="3514704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
          <p:cNvSpPr txBox="1"/>
          <p:nvPr/>
        </p:nvSpPr>
        <p:spPr>
          <a:xfrm>
            <a:off x="223157" y="1940176"/>
            <a:ext cx="8697686" cy="2285211"/>
          </a:xfrm>
          <a:prstGeom prst="rect">
            <a:avLst/>
          </a:prstGeom>
          <a:noFill/>
          <a:ln>
            <a:noFill/>
          </a:ln>
        </p:spPr>
        <p:txBody>
          <a:bodyPr spcFirstLastPara="1" wrap="square" lIns="68569" tIns="34275" rIns="68569" bIns="34275" anchor="t" anchorCtr="0">
            <a:spAutoFit/>
          </a:bodyPr>
          <a:lstStyle/>
          <a:p>
            <a:pPr algn="ctr">
              <a:buSzPts val="5400"/>
            </a:pPr>
            <a:r>
              <a:rPr lang="pt-BR" sz="3600" b="1" dirty="0">
                <a:solidFill>
                  <a:srgbClr val="0F4861"/>
                </a:solidFill>
              </a:rPr>
              <a:t>Análise sobre Opções em Sistemas:</a:t>
            </a:r>
          </a:p>
          <a:p>
            <a:pPr algn="ctr">
              <a:buSzPts val="5400"/>
            </a:pPr>
            <a:endParaRPr lang="pt-BR" sz="3600" dirty="0">
              <a:solidFill>
                <a:srgbClr val="0F4861"/>
              </a:solidFill>
            </a:endParaRPr>
          </a:p>
          <a:p>
            <a:pPr lvl="2">
              <a:buSzPts val="5400"/>
            </a:pPr>
            <a:r>
              <a:rPr lang="pt-BR" sz="3600" dirty="0">
                <a:solidFill>
                  <a:srgbClr val="0F4861"/>
                </a:solidFill>
              </a:rPr>
              <a:t>1- Aluguel/Sistema Fechado</a:t>
            </a:r>
          </a:p>
          <a:p>
            <a:pPr lvl="2">
              <a:buSzPts val="5400"/>
            </a:pPr>
            <a:r>
              <a:rPr lang="pt-BR" sz="3600" dirty="0">
                <a:solidFill>
                  <a:srgbClr val="0F4861"/>
                </a:solidFill>
              </a:rPr>
              <a:t>2 - Open </a:t>
            </a:r>
            <a:r>
              <a:rPr lang="pt-BR" sz="3600" dirty="0" err="1">
                <a:solidFill>
                  <a:srgbClr val="0F4861"/>
                </a:solidFill>
              </a:rPr>
              <a:t>Source</a:t>
            </a:r>
            <a:r>
              <a:rPr lang="pt-BR" sz="3600" dirty="0">
                <a:solidFill>
                  <a:srgbClr val="0F4861"/>
                </a:solidFill>
              </a:rPr>
              <a:t>/Sistema Aberto</a:t>
            </a:r>
            <a:endParaRPr sz="3600" dirty="0">
              <a:solidFill>
                <a:srgbClr val="0F4861"/>
              </a:solidFill>
            </a:endParaRP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391642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172" y="241350"/>
            <a:ext cx="8843058" cy="1618489"/>
          </a:xfrm>
        </p:spPr>
        <p:txBody>
          <a:bodyPr anchor="ctr">
            <a:normAutofit fontScale="90000"/>
          </a:bodyPr>
          <a:lstStyle/>
          <a:p>
            <a:pPr algn="ctr"/>
            <a:r>
              <a:rPr lang="pt-BR" sz="4800" b="1" dirty="0"/>
              <a:t>Valores e Condições Comerciais</a:t>
            </a:r>
            <a:br>
              <a:rPr lang="pt-BR" sz="4800" b="1" dirty="0"/>
            </a:br>
            <a:r>
              <a:rPr lang="pt-BR" sz="4800" b="1" dirty="0"/>
              <a:t>Sonda</a:t>
            </a:r>
            <a:br>
              <a:rPr lang="pt-BR" sz="4800" dirty="0"/>
            </a:br>
            <a:r>
              <a:rPr lang="pt-BR" sz="3600" dirty="0"/>
              <a:t>(Cloud </a:t>
            </a:r>
            <a:r>
              <a:rPr lang="pt-BR" sz="3600" dirty="0" err="1"/>
              <a:t>Computing</a:t>
            </a:r>
            <a:r>
              <a:rPr lang="pt-BR" sz="3600" dirty="0"/>
              <a:t> – Infraestrutura Computacional)</a:t>
            </a:r>
            <a:endParaRPr lang="pt-BR" sz="4800" dirty="0"/>
          </a:p>
        </p:txBody>
      </p:sp>
      <p:sp>
        <p:nvSpPr>
          <p:cNvPr id="3" name="Content Placeholder 2"/>
          <p:cNvSpPr>
            <a:spLocks noGrp="1"/>
          </p:cNvSpPr>
          <p:nvPr>
            <p:ph idx="1"/>
          </p:nvPr>
        </p:nvSpPr>
        <p:spPr>
          <a:xfrm>
            <a:off x="353028" y="6067957"/>
            <a:ext cx="8437944"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3087769511"/>
              </p:ext>
            </p:extLst>
          </p:nvPr>
        </p:nvGraphicFramePr>
        <p:xfrm>
          <a:off x="509286" y="2158629"/>
          <a:ext cx="8437944" cy="3661071"/>
        </p:xfrm>
        <a:graphic>
          <a:graphicData uri="http://schemas.openxmlformats.org/drawingml/2006/table">
            <a:tbl>
              <a:tblPr firstRow="1" bandRow="1">
                <a:tableStyleId>{5C22544A-7EE6-4342-B048-85BDC9FD1C3A}</a:tableStyleId>
              </a:tblPr>
              <a:tblGrid>
                <a:gridCol w="4230547">
                  <a:extLst>
                    <a:ext uri="{9D8B030D-6E8A-4147-A177-3AD203B41FA5}">
                      <a16:colId xmlns:a16="http://schemas.microsoft.com/office/drawing/2014/main" val="2135881087"/>
                    </a:ext>
                  </a:extLst>
                </a:gridCol>
                <a:gridCol w="4207397">
                  <a:extLst>
                    <a:ext uri="{9D8B030D-6E8A-4147-A177-3AD203B41FA5}">
                      <a16:colId xmlns:a16="http://schemas.microsoft.com/office/drawing/2014/main" val="2530009532"/>
                    </a:ext>
                  </a:extLst>
                </a:gridCol>
              </a:tblGrid>
              <a:tr h="611742">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496191">
                <a:tc>
                  <a:txBody>
                    <a:bodyPr/>
                    <a:lstStyle/>
                    <a:p>
                      <a:pPr algn="r"/>
                      <a:r>
                        <a:rPr lang="pt-BR" sz="2000" b="1" kern="1200" dirty="0">
                          <a:solidFill>
                            <a:schemeClr val="tx1"/>
                          </a:solidFill>
                          <a:latin typeface="+mn-lt"/>
                          <a:ea typeface="+mn-ea"/>
                          <a:cs typeface="+mn-cs"/>
                        </a:rPr>
                        <a:t>Setup/Transição na implantação (1 vez):</a:t>
                      </a:r>
                      <a:r>
                        <a:rPr lang="pt-BR" sz="2000" b="1" dirty="0"/>
                        <a:t> </a:t>
                      </a:r>
                      <a:endParaRPr lang="pt-BR" sz="18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t>R$ 28.087,08</a:t>
                      </a:r>
                      <a:endParaRPr lang="pt-BR" sz="2000" b="1" kern="1200" dirty="0">
                        <a:solidFill>
                          <a:schemeClr val="tx1"/>
                        </a:solidFill>
                        <a:latin typeface="+mn-lt"/>
                        <a:ea typeface="+mn-ea"/>
                        <a:cs typeface="+mn-cs"/>
                      </a:endParaRPr>
                    </a:p>
                  </a:txBody>
                  <a:tcPr/>
                </a:tc>
                <a:extLst>
                  <a:ext uri="{0D108BD9-81ED-4DB2-BD59-A6C34878D82A}">
                    <a16:rowId xmlns:a16="http://schemas.microsoft.com/office/drawing/2014/main" val="2784250655"/>
                  </a:ext>
                </a:extLst>
              </a:tr>
              <a:tr h="496191">
                <a:tc>
                  <a:txBody>
                    <a:bodyPr/>
                    <a:lstStyle/>
                    <a:p>
                      <a:pPr marL="0" algn="r" defTabSz="685800" rtl="0" eaLnBrk="1" latinLnBrk="0" hangingPunct="1"/>
                      <a:r>
                        <a:rPr lang="pt-BR" sz="20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kern="1200" dirty="0">
                          <a:solidFill>
                            <a:schemeClr val="accent3">
                              <a:lumMod val="75000"/>
                            </a:schemeClr>
                          </a:solidFill>
                          <a:latin typeface="+mn-lt"/>
                          <a:ea typeface="+mn-ea"/>
                          <a:cs typeface="+mn-cs"/>
                        </a:rPr>
                        <a:t>R$ </a:t>
                      </a:r>
                      <a:r>
                        <a:rPr lang="pt-BR" sz="2000" b="1" dirty="0">
                          <a:solidFill>
                            <a:schemeClr val="accent3">
                              <a:lumMod val="75000"/>
                            </a:schemeClr>
                          </a:solidFill>
                        </a:rPr>
                        <a:t>19.654,04</a:t>
                      </a:r>
                      <a:endParaRPr lang="pt-BR" sz="20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20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solidFill>
                            <a:schemeClr val="accent3">
                              <a:lumMod val="75000"/>
                            </a:schemeClr>
                          </a:solidFill>
                        </a:rPr>
                        <a:t>R$ 5.473,68</a:t>
                      </a:r>
                    </a:p>
                  </a:txBody>
                  <a:tcPr/>
                </a:tc>
                <a:extLst>
                  <a:ext uri="{0D108BD9-81ED-4DB2-BD59-A6C34878D82A}">
                    <a16:rowId xmlns:a16="http://schemas.microsoft.com/office/drawing/2014/main" val="3753639003"/>
                  </a:ext>
                </a:extLst>
              </a:tr>
              <a:tr h="496191">
                <a:tc>
                  <a:txBody>
                    <a:bodyPr/>
                    <a:lstStyle/>
                    <a:p>
                      <a:pPr algn="r"/>
                      <a:r>
                        <a:rPr lang="pt-BR" sz="20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kern="1200" dirty="0">
                          <a:solidFill>
                            <a:schemeClr val="accent3">
                              <a:lumMod val="75000"/>
                            </a:schemeClr>
                          </a:solidFill>
                          <a:latin typeface="+mn-lt"/>
                          <a:ea typeface="+mn-ea"/>
                          <a:cs typeface="+mn-cs"/>
                        </a:rPr>
                        <a:t>R$ 25.127,72</a:t>
                      </a:r>
                    </a:p>
                    <a:p>
                      <a:pPr algn="r"/>
                      <a:endParaRPr lang="pt-BR" sz="20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2304447189"/>
                  </a:ext>
                </a:extLst>
              </a:tr>
              <a:tr h="450018">
                <a:tc>
                  <a:txBody>
                    <a:bodyPr/>
                    <a:lstStyle/>
                    <a:p>
                      <a:pPr marL="0" indent="0" algn="r">
                        <a:buNone/>
                      </a:pPr>
                      <a:r>
                        <a:rPr lang="pt-BR" sz="20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t>R$ 1.535.750,28</a:t>
                      </a:r>
                      <a:endParaRPr lang="pt-BR" sz="2000" b="1" kern="1200" dirty="0">
                        <a:solidFill>
                          <a:schemeClr val="tx1"/>
                        </a:solidFill>
                        <a:latin typeface="+mn-lt"/>
                        <a:ea typeface="+mn-ea"/>
                        <a:cs typeface="+mn-cs"/>
                      </a:endParaRPr>
                    </a:p>
                  </a:txBody>
                  <a:tcPr/>
                </a:tc>
                <a:extLst>
                  <a:ext uri="{0D108BD9-81ED-4DB2-BD59-A6C34878D82A}">
                    <a16:rowId xmlns:a16="http://schemas.microsoft.com/office/drawing/2014/main" val="3218030701"/>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3408556" y="1581326"/>
            <a:ext cx="5028800" cy="3779568"/>
          </a:xfrm>
        </p:spPr>
        <p:txBody>
          <a:bodyPr vert="horz" lIns="91440" tIns="45720" rIns="91440" bIns="45720" rtlCol="0" anchor="ctr">
            <a:normAutofit/>
          </a:bodyPr>
          <a:lstStyle/>
          <a:p>
            <a:pPr defTabSz="914400"/>
            <a:r>
              <a:rPr lang="en-US" sz="6500" b="1" kern="1200">
                <a:solidFill>
                  <a:schemeClr val="tx1"/>
                </a:solidFill>
                <a:latin typeface="+mj-lt"/>
                <a:ea typeface="+mj-ea"/>
                <a:cs typeface="+mj-cs"/>
              </a:rPr>
              <a:t>Modelo de Negócios</a:t>
            </a:r>
            <a:br>
              <a:rPr lang="en-US" sz="6500" b="1" kern="1200">
                <a:solidFill>
                  <a:schemeClr val="tx1"/>
                </a:solidFill>
                <a:latin typeface="+mj-lt"/>
                <a:ea typeface="+mj-ea"/>
                <a:cs typeface="+mj-cs"/>
              </a:rPr>
            </a:br>
            <a:r>
              <a:rPr lang="en-US" sz="6500" b="1" kern="1200">
                <a:solidFill>
                  <a:schemeClr val="tx1"/>
                </a:solidFill>
                <a:latin typeface="+mj-lt"/>
                <a:ea typeface="+mj-ea"/>
                <a:cs typeface="+mj-cs"/>
              </a:rPr>
              <a:t>Tecnologia Aberta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cxnSp>
        <p:nvCxnSpPr>
          <p:cNvPr id="15" name="Straight Connector 14">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2260"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014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extLst>
              <a:ext uri="{FF2B5EF4-FFF2-40B4-BE49-F238E27FC236}">
                <a16:creationId xmlns:a16="http://schemas.microsoft.com/office/drawing/2014/main" id="{6392B955-03AD-9A18-B1F3-43FF7245EE57}"/>
              </a:ext>
            </a:extLst>
          </p:cNvPr>
          <p:cNvPicPr>
            <a:picLocks noChangeAspect="1"/>
          </p:cNvPicPr>
          <p:nvPr/>
        </p:nvPicPr>
        <p:blipFill>
          <a:blip r:embed="rId4"/>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extLst>
              <a:ext uri="{FF2B5EF4-FFF2-40B4-BE49-F238E27FC236}">
                <a16:creationId xmlns:a16="http://schemas.microsoft.com/office/drawing/2014/main" id="{CA2430BF-9B79-B103-77F6-1D73B3624960}"/>
              </a:ext>
            </a:extLst>
          </p:cNvPr>
          <p:cNvPicPr>
            <a:picLocks noChangeAspect="1"/>
          </p:cNvPicPr>
          <p:nvPr/>
        </p:nvPicPr>
        <p:blipFill>
          <a:blip r:embed="rId5"/>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extLst>
              <a:ext uri="{FF2B5EF4-FFF2-40B4-BE49-F238E27FC236}">
                <a16:creationId xmlns:a16="http://schemas.microsoft.com/office/drawing/2014/main" id="{306D0A7B-4AD3-56E8-01B9-30102ECD4418}"/>
              </a:ext>
            </a:extLst>
          </p:cNvPr>
          <p:cNvPicPr>
            <a:picLocks noChangeAspect="1"/>
          </p:cNvPicPr>
          <p:nvPr/>
        </p:nvPicPr>
        <p:blipFill>
          <a:blip r:embed="rId6"/>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extLst>
              <a:ext uri="{FF2B5EF4-FFF2-40B4-BE49-F238E27FC236}">
                <a16:creationId xmlns:a16="http://schemas.microsoft.com/office/drawing/2014/main" id="{80F776D9-61B0-F7FF-5D05-4B46CC99656A}"/>
              </a:ext>
            </a:extLst>
          </p:cNvPr>
          <p:cNvPicPr>
            <a:picLocks noChangeAspect="1"/>
          </p:cNvPicPr>
          <p:nvPr/>
        </p:nvPicPr>
        <p:blipFill>
          <a:blip r:embed="rId7"/>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extLst>
              <a:ext uri="{FF2B5EF4-FFF2-40B4-BE49-F238E27FC236}">
                <a16:creationId xmlns:a16="http://schemas.microsoft.com/office/drawing/2014/main" id="{AD1E3637-E001-9B1E-29BB-C9BE77BD0ECD}"/>
              </a:ext>
            </a:extLst>
          </p:cNvPr>
          <p:cNvPicPr>
            <a:picLocks noChangeAspect="1"/>
          </p:cNvPicPr>
          <p:nvPr/>
        </p:nvPicPr>
        <p:blipFill>
          <a:blip r:embed="rId8"/>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723900" y="1383527"/>
            <a:ext cx="4587868" cy="4175166"/>
          </a:xfrm>
        </p:spPr>
        <p:txBody>
          <a:bodyPr vert="horz" lIns="91440" tIns="45720" rIns="91440" bIns="45720" rtlCol="0" anchor="ctr">
            <a:normAutofit/>
          </a:bodyPr>
          <a:lstStyle/>
          <a:p>
            <a:pPr algn="r" defTabSz="914400"/>
            <a:r>
              <a:rPr lang="en-US" sz="5300" b="1" kern="1200">
                <a:solidFill>
                  <a:schemeClr val="tx1"/>
                </a:solidFill>
                <a:latin typeface="+mj-lt"/>
                <a:ea typeface="+mj-ea"/>
                <a:cs typeface="+mj-cs"/>
              </a:rPr>
              <a:t>Comparativos </a:t>
            </a:r>
            <a:br>
              <a:rPr lang="en-US" sz="5300" b="1" kern="1200">
                <a:solidFill>
                  <a:schemeClr val="tx1"/>
                </a:solidFill>
                <a:latin typeface="+mj-lt"/>
                <a:ea typeface="+mj-ea"/>
                <a:cs typeface="+mj-cs"/>
              </a:rPr>
            </a:br>
            <a:r>
              <a:rPr lang="en-US" sz="5300" b="1" kern="1200">
                <a:solidFill>
                  <a:schemeClr val="tx1"/>
                </a:solidFill>
                <a:latin typeface="+mj-lt"/>
                <a:ea typeface="+mj-ea"/>
                <a:cs typeface="+mj-cs"/>
              </a:rPr>
              <a:t>Front Offices</a:t>
            </a:r>
            <a:br>
              <a:rPr lang="en-US" sz="5300" b="1" kern="1200">
                <a:solidFill>
                  <a:schemeClr val="tx1"/>
                </a:solidFill>
                <a:latin typeface="+mj-lt"/>
                <a:ea typeface="+mj-ea"/>
                <a:cs typeface="+mj-cs"/>
              </a:rPr>
            </a:br>
            <a:r>
              <a:rPr lang="en-US" sz="5300" b="1" kern="1200">
                <a:solidFill>
                  <a:schemeClr val="tx1"/>
                </a:solidFill>
                <a:latin typeface="+mj-lt"/>
                <a:ea typeface="+mj-ea"/>
                <a:cs typeface="+mj-cs"/>
              </a:rPr>
              <a:t>+</a:t>
            </a:r>
            <a:br>
              <a:rPr lang="en-US" sz="5300" b="1" kern="1200">
                <a:solidFill>
                  <a:schemeClr val="tx1"/>
                </a:solidFill>
                <a:latin typeface="+mj-lt"/>
                <a:ea typeface="+mj-ea"/>
                <a:cs typeface="+mj-cs"/>
              </a:rPr>
            </a:br>
            <a:r>
              <a:rPr lang="en-US" sz="5300" b="1" kern="1200">
                <a:solidFill>
                  <a:schemeClr val="tx1"/>
                </a:solidFill>
                <a:latin typeface="+mj-lt"/>
                <a:ea typeface="+mj-ea"/>
                <a:cs typeface="+mj-cs"/>
              </a:rPr>
              <a:t>Infraestruturas</a:t>
            </a: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cxnSp>
        <p:nvCxnSpPr>
          <p:cNvPr id="15" name="Straight Connector 14">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099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000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370391" y="129551"/>
            <a:ext cx="8437943" cy="499430"/>
          </a:xfrm>
        </p:spPr>
        <p:txBody>
          <a:bodyPr anchor="ctr">
            <a:noAutofit/>
          </a:bodyPr>
          <a:lstStyle/>
          <a:p>
            <a:pPr algn="ctr"/>
            <a:r>
              <a:rPr lang="pt-BR" sz="3200" b="1" dirty="0"/>
              <a:t>Sistemas Front Offices</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4191777384"/>
              </p:ext>
            </p:extLst>
          </p:nvPr>
        </p:nvGraphicFramePr>
        <p:xfrm>
          <a:off x="190982" y="628981"/>
          <a:ext cx="8762036" cy="5928483"/>
        </p:xfrm>
        <a:graphic>
          <a:graphicData uri="http://schemas.openxmlformats.org/drawingml/2006/table">
            <a:tbl>
              <a:tblPr firstRow="1" bandRow="1">
                <a:tableStyleId>{5C22544A-7EE6-4342-B048-85BDC9FD1C3A}</a:tableStyleId>
              </a:tblPr>
              <a:tblGrid>
                <a:gridCol w="1611670">
                  <a:extLst>
                    <a:ext uri="{9D8B030D-6E8A-4147-A177-3AD203B41FA5}">
                      <a16:colId xmlns:a16="http://schemas.microsoft.com/office/drawing/2014/main" val="2135881087"/>
                    </a:ext>
                  </a:extLst>
                </a:gridCol>
                <a:gridCol w="2213209">
                  <a:extLst>
                    <a:ext uri="{9D8B030D-6E8A-4147-A177-3AD203B41FA5}">
                      <a16:colId xmlns:a16="http://schemas.microsoft.com/office/drawing/2014/main" val="2530009532"/>
                    </a:ext>
                  </a:extLst>
                </a:gridCol>
                <a:gridCol w="2235908">
                  <a:extLst>
                    <a:ext uri="{9D8B030D-6E8A-4147-A177-3AD203B41FA5}">
                      <a16:colId xmlns:a16="http://schemas.microsoft.com/office/drawing/2014/main" val="35371995"/>
                    </a:ext>
                  </a:extLst>
                </a:gridCol>
                <a:gridCol w="2701249">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algn="r"/>
                      <a:r>
                        <a:rPr lang="pt-BR" sz="1400" b="1" dirty="0"/>
                        <a:t>Descrição</a:t>
                      </a:r>
                    </a:p>
                  </a:txBody>
                  <a:tcPr/>
                </a:tc>
                <a:tc>
                  <a:txBody>
                    <a:bodyPr/>
                    <a:lstStyle/>
                    <a:p>
                      <a:pPr algn="r"/>
                      <a:r>
                        <a:rPr lang="pt-BR" sz="1400" b="1" dirty="0"/>
                        <a:t>Valor</a:t>
                      </a:r>
                    </a:p>
                  </a:txBody>
                  <a:tcPr/>
                </a:tc>
                <a:tc>
                  <a:txBody>
                    <a:bodyPr/>
                    <a:lstStyle/>
                    <a:p>
                      <a:pPr marL="0" algn="r" defTabSz="685800" rtl="0" eaLnBrk="1" latinLnBrk="0" hangingPunct="1"/>
                      <a:r>
                        <a:rPr lang="pt-BR" sz="1400" b="1" kern="1200" dirty="0">
                          <a:solidFill>
                            <a:schemeClr val="dk1"/>
                          </a:solidFill>
                          <a:latin typeface="+mn-lt"/>
                          <a:ea typeface="+mn-ea"/>
                          <a:cs typeface="+mn-cs"/>
                        </a:rPr>
                        <a:t>Valor</a:t>
                      </a:r>
                    </a:p>
                  </a:txBody>
                  <a:tcPr/>
                </a:tc>
                <a:tc>
                  <a:txBody>
                    <a:bodyPr/>
                    <a:lstStyle/>
                    <a:p>
                      <a:pPr algn="r"/>
                      <a:r>
                        <a:rPr lang="pt-BR" sz="1400" dirty="0"/>
                        <a:t>Valor</a:t>
                      </a:r>
                    </a:p>
                  </a:txBody>
                  <a:tcPr/>
                </a:tc>
                <a:extLst>
                  <a:ext uri="{0D108BD9-81ED-4DB2-BD59-A6C34878D82A}">
                    <a16:rowId xmlns:a16="http://schemas.microsoft.com/office/drawing/2014/main" val="4117667526"/>
                  </a:ext>
                </a:extLst>
              </a:tr>
              <a:tr h="530177">
                <a:tc>
                  <a:txBody>
                    <a:bodyPr/>
                    <a:lstStyle/>
                    <a:p>
                      <a:pPr algn="r"/>
                      <a:r>
                        <a:rPr lang="pt-BR" sz="1400" b="1" kern="1200" dirty="0">
                          <a:solidFill>
                            <a:schemeClr val="tx1"/>
                          </a:solidFill>
                          <a:latin typeface="+mn-lt"/>
                          <a:ea typeface="+mn-ea"/>
                          <a:cs typeface="+mn-cs"/>
                        </a:rPr>
                        <a:t>Tempo de Implantação e valor:</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22,5 meses (1 ano e 9 meses de implantação) e 4,5 meses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R$ 1.128.314,40 + R$ 843,600,00 (licença)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Total: R$ 1.971.914,40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18 meses (1 ano e meio). R$ 5.750.019,29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transferência de tecnologia.</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4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R$ 85.232,68</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R$ 319.445,52</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R$ 1.082.400,00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R$ 1.742.640,00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rgbClr val="0070C0"/>
                          </a:solidFill>
                          <a:latin typeface="+mn-lt"/>
                          <a:ea typeface="+mn-ea"/>
                          <a:cs typeface="+mn-cs"/>
                        </a:rPr>
                        <a:t>R$ 0,00</a:t>
                      </a:r>
                    </a:p>
                  </a:txBody>
                  <a:tcPr/>
                </a:tc>
                <a:extLst>
                  <a:ext uri="{0D108BD9-81ED-4DB2-BD59-A6C34878D82A}">
                    <a16:rowId xmlns:a16="http://schemas.microsoft.com/office/drawing/2014/main" val="3753639003"/>
                  </a:ext>
                </a:extLst>
              </a:tr>
              <a:tr h="496191">
                <a:tc>
                  <a:txBody>
                    <a:bodyPr/>
                    <a:lstStyle/>
                    <a:p>
                      <a:pPr algn="r"/>
                      <a:r>
                        <a:rPr lang="pt-BR" sz="1400" b="1" kern="1200" dirty="0">
                          <a:solidFill>
                            <a:schemeClr val="tx1"/>
                          </a:solidFill>
                          <a:latin typeface="+mn-lt"/>
                          <a:ea typeface="+mn-ea"/>
                          <a:cs typeface="+mn-cs"/>
                        </a:rPr>
                        <a:t>Valor da manutenção mês:</a:t>
                      </a:r>
                    </a:p>
                  </a:txBody>
                  <a:tcPr/>
                </a:tc>
                <a:tc>
                  <a:txBody>
                    <a:bodyPr/>
                    <a:lstStyle/>
                    <a:p>
                      <a:pPr algn="r"/>
                      <a:r>
                        <a:rPr lang="pt-BR" sz="1400" b="1" kern="1200" dirty="0">
                          <a:solidFill>
                            <a:schemeClr val="tx1"/>
                          </a:solidFill>
                          <a:latin typeface="+mn-lt"/>
                          <a:ea typeface="+mn-ea"/>
                          <a:cs typeface="+mn-cs"/>
                        </a:rPr>
                        <a:t>R$ 90.200,00 (L.U.T)</a:t>
                      </a:r>
                    </a:p>
                    <a:p>
                      <a:pPr algn="r"/>
                      <a:r>
                        <a:rPr lang="pt-BR" sz="1400" b="1" kern="1200" dirty="0">
                          <a:solidFill>
                            <a:schemeClr val="tx1"/>
                          </a:solidFill>
                          <a:latin typeface="+mn-lt"/>
                          <a:ea typeface="+mn-ea"/>
                          <a:cs typeface="+mn-cs"/>
                        </a:rPr>
                        <a:t>ou </a:t>
                      </a:r>
                    </a:p>
                    <a:p>
                      <a:pPr algn="r"/>
                      <a:r>
                        <a:rPr lang="pt-BR" sz="1400" b="1" kern="1200" dirty="0">
                          <a:solidFill>
                            <a:schemeClr val="tx1"/>
                          </a:solidFill>
                          <a:latin typeface="+mn-lt"/>
                          <a:ea typeface="+mn-ea"/>
                          <a:cs typeface="+mn-cs"/>
                        </a:rPr>
                        <a:t>R$ 1.014.000,00 x 1 + R$ 60.720,00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R$ 53.340,00</a:t>
                      </a:r>
                    </a:p>
                  </a:txBody>
                  <a:tcPr/>
                </a:tc>
                <a:tc>
                  <a:txBody>
                    <a:bodyPr/>
                    <a:lstStyle/>
                    <a:p>
                      <a:pPr algn="r"/>
                      <a:r>
                        <a:rPr lang="pt-BR" sz="1400" b="1" kern="1200" dirty="0">
                          <a:solidFill>
                            <a:srgbClr val="0070C0"/>
                          </a:solidFill>
                          <a:latin typeface="+mn-lt"/>
                          <a:ea typeface="+mn-ea"/>
                          <a:cs typeface="+mn-cs"/>
                        </a:rPr>
                        <a:t>R$ 0,00</a:t>
                      </a:r>
                    </a:p>
                  </a:txBody>
                  <a:tcPr/>
                </a:tc>
                <a:extLst>
                  <a:ext uri="{0D108BD9-81ED-4DB2-BD59-A6C34878D82A}">
                    <a16:rowId xmlns:a16="http://schemas.microsoft.com/office/drawing/2014/main" val="2304447189"/>
                  </a:ext>
                </a:extLst>
              </a:tr>
              <a:tr h="496191">
                <a:tc>
                  <a:txBody>
                    <a:bodyPr/>
                    <a:lstStyle/>
                    <a:p>
                      <a:pPr algn="r"/>
                      <a:r>
                        <a:rPr lang="pt-BR" sz="1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R$ 2.164.800,00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R$ 1.457.280,00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rgbClr val="0070C0"/>
                          </a:solidFill>
                          <a:latin typeface="+mn-lt"/>
                          <a:ea typeface="+mn-ea"/>
                          <a:cs typeface="+mn-cs"/>
                        </a:rPr>
                        <a:t>R$ 0,00</a:t>
                      </a:r>
                    </a:p>
                  </a:txBody>
                  <a:tcPr/>
                </a:tc>
                <a:extLst>
                  <a:ext uri="{0D108BD9-81ED-4DB2-BD59-A6C34878D82A}">
                    <a16:rowId xmlns:a16="http://schemas.microsoft.com/office/drawing/2014/main" val="3110679299"/>
                  </a:ext>
                </a:extLst>
              </a:tr>
              <a:tr h="496191">
                <a:tc>
                  <a:txBody>
                    <a:bodyPr/>
                    <a:lstStyle/>
                    <a:p>
                      <a:pPr algn="r"/>
                      <a:endParaRPr lang="pt-BR" sz="1400" b="1" kern="1200" dirty="0">
                        <a:solidFill>
                          <a:schemeClr val="tx1"/>
                        </a:solidFill>
                        <a:latin typeface="+mn-lt"/>
                        <a:ea typeface="+mn-ea"/>
                        <a:cs typeface="+mn-cs"/>
                      </a:endParaRPr>
                    </a:p>
                    <a:p>
                      <a:pPr algn="r"/>
                      <a:r>
                        <a:rPr lang="pt-BR" sz="1400" b="1" kern="1200" dirty="0">
                          <a:solidFill>
                            <a:schemeClr val="tx1"/>
                          </a:solidFill>
                          <a:latin typeface="+mn-lt"/>
                          <a:ea typeface="+mn-ea"/>
                          <a:cs typeface="+mn-cs"/>
                        </a:rPr>
                        <a:t>Observação: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Aluguel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Aluguel</a:t>
                      </a:r>
                      <a:endParaRPr lang="pt-BR" sz="1400" b="1" kern="1200" dirty="0">
                        <a:solidFill>
                          <a:schemeClr val="dk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Propriedade do Sistema e Cooperação em Comunidade</a:t>
                      </a:r>
                    </a:p>
                  </a:txBody>
                  <a:tcPr/>
                </a:tc>
                <a:extLst>
                  <a:ext uri="{0D108BD9-81ED-4DB2-BD59-A6C34878D82A}">
                    <a16:rowId xmlns:a16="http://schemas.microsoft.com/office/drawing/2014/main" val="2803523279"/>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FB4CF4B9-7D7F-B778-74D2-B12EA93C62FC}"/>
                  </a:ext>
                </a:extLst>
              </p14:cNvPr>
              <p14:cNvContentPartPr/>
              <p14:nvPr/>
            </p14:nvContentPartPr>
            <p14:xfrm>
              <a:off x="2869177" y="3044198"/>
              <a:ext cx="1059480" cy="20520"/>
            </p14:xfrm>
          </p:contentPart>
        </mc:Choice>
        <mc:Fallback xmlns="">
          <p:pic>
            <p:nvPicPr>
              <p:cNvPr id="3" name="Tinta 2">
                <a:extLst>
                  <a:ext uri="{FF2B5EF4-FFF2-40B4-BE49-F238E27FC236}">
                    <a16:creationId xmlns:a16="http://schemas.microsoft.com/office/drawing/2014/main" id="{FB4CF4B9-7D7F-B778-74D2-B12EA93C62FC}"/>
                  </a:ext>
                </a:extLst>
              </p:cNvPr>
              <p:cNvPicPr/>
              <p:nvPr/>
            </p:nvPicPr>
            <p:blipFill>
              <a:blip r:embed="rId4"/>
              <a:stretch>
                <a:fillRect/>
              </a:stretch>
            </p:blipFill>
            <p:spPr>
              <a:xfrm>
                <a:off x="2815537" y="2936558"/>
                <a:ext cx="11671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Tinta 4">
                <a:extLst>
                  <a:ext uri="{FF2B5EF4-FFF2-40B4-BE49-F238E27FC236}">
                    <a16:creationId xmlns:a16="http://schemas.microsoft.com/office/drawing/2014/main" id="{61B731FB-5A4D-BDC7-251D-B84E46C6CFAF}"/>
                  </a:ext>
                </a:extLst>
              </p14:cNvPr>
              <p14:cNvContentPartPr/>
              <p14:nvPr/>
            </p14:nvContentPartPr>
            <p14:xfrm>
              <a:off x="5068057" y="3033758"/>
              <a:ext cx="1089000" cy="11520"/>
            </p14:xfrm>
          </p:contentPart>
        </mc:Choice>
        <mc:Fallback xmlns="">
          <p:pic>
            <p:nvPicPr>
              <p:cNvPr id="5" name="Tinta 4">
                <a:extLst>
                  <a:ext uri="{FF2B5EF4-FFF2-40B4-BE49-F238E27FC236}">
                    <a16:creationId xmlns:a16="http://schemas.microsoft.com/office/drawing/2014/main" id="{61B731FB-5A4D-BDC7-251D-B84E46C6CFAF}"/>
                  </a:ext>
                </a:extLst>
              </p:cNvPr>
              <p:cNvPicPr/>
              <p:nvPr/>
            </p:nvPicPr>
            <p:blipFill>
              <a:blip r:embed="rId6"/>
              <a:stretch>
                <a:fillRect/>
              </a:stretch>
            </p:blipFill>
            <p:spPr>
              <a:xfrm>
                <a:off x="5014057" y="2926118"/>
                <a:ext cx="11966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Tinta 7">
                <a:extLst>
                  <a:ext uri="{FF2B5EF4-FFF2-40B4-BE49-F238E27FC236}">
                    <a16:creationId xmlns:a16="http://schemas.microsoft.com/office/drawing/2014/main" id="{6604F968-2DF9-BB39-98FD-A4DE4C94A41F}"/>
                  </a:ext>
                </a:extLst>
              </p14:cNvPr>
              <p14:cNvContentPartPr/>
              <p14:nvPr/>
            </p14:nvContentPartPr>
            <p14:xfrm>
              <a:off x="7772017" y="3025118"/>
              <a:ext cx="1109160" cy="19800"/>
            </p14:xfrm>
          </p:contentPart>
        </mc:Choice>
        <mc:Fallback xmlns="">
          <p:pic>
            <p:nvPicPr>
              <p:cNvPr id="8" name="Tinta 7">
                <a:extLst>
                  <a:ext uri="{FF2B5EF4-FFF2-40B4-BE49-F238E27FC236}">
                    <a16:creationId xmlns:a16="http://schemas.microsoft.com/office/drawing/2014/main" id="{6604F968-2DF9-BB39-98FD-A4DE4C94A41F}"/>
                  </a:ext>
                </a:extLst>
              </p:cNvPr>
              <p:cNvPicPr/>
              <p:nvPr/>
            </p:nvPicPr>
            <p:blipFill>
              <a:blip r:embed="rId8"/>
              <a:stretch>
                <a:fillRect/>
              </a:stretch>
            </p:blipFill>
            <p:spPr>
              <a:xfrm>
                <a:off x="7718017" y="2917118"/>
                <a:ext cx="1216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Tinta 8">
                <a:extLst>
                  <a:ext uri="{FF2B5EF4-FFF2-40B4-BE49-F238E27FC236}">
                    <a16:creationId xmlns:a16="http://schemas.microsoft.com/office/drawing/2014/main" id="{144EBBD0-B01E-D0BC-8B76-03FB8CB10EED}"/>
                  </a:ext>
                </a:extLst>
              </p14:cNvPr>
              <p14:cNvContentPartPr/>
              <p14:nvPr/>
            </p14:nvContentPartPr>
            <p14:xfrm>
              <a:off x="466537" y="3073358"/>
              <a:ext cx="1278720" cy="167040"/>
            </p14:xfrm>
          </p:contentPart>
        </mc:Choice>
        <mc:Fallback xmlns="">
          <p:pic>
            <p:nvPicPr>
              <p:cNvPr id="9" name="Tinta 8">
                <a:extLst>
                  <a:ext uri="{FF2B5EF4-FFF2-40B4-BE49-F238E27FC236}">
                    <a16:creationId xmlns:a16="http://schemas.microsoft.com/office/drawing/2014/main" id="{144EBBD0-B01E-D0BC-8B76-03FB8CB10EED}"/>
                  </a:ext>
                </a:extLst>
              </p:cNvPr>
              <p:cNvPicPr/>
              <p:nvPr/>
            </p:nvPicPr>
            <p:blipFill>
              <a:blip r:embed="rId10"/>
              <a:stretch>
                <a:fillRect/>
              </a:stretch>
            </p:blipFill>
            <p:spPr>
              <a:xfrm>
                <a:off x="412897" y="2965718"/>
                <a:ext cx="1386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Tinta 9">
                <a:extLst>
                  <a:ext uri="{FF2B5EF4-FFF2-40B4-BE49-F238E27FC236}">
                    <a16:creationId xmlns:a16="http://schemas.microsoft.com/office/drawing/2014/main" id="{8603611E-777D-1CF2-8398-A40CF7BE8BB9}"/>
                  </a:ext>
                </a:extLst>
              </p14:cNvPr>
              <p14:cNvContentPartPr/>
              <p14:nvPr/>
            </p14:nvContentPartPr>
            <p14:xfrm>
              <a:off x="1099057" y="4289078"/>
              <a:ext cx="614160" cy="20880"/>
            </p14:xfrm>
          </p:contentPart>
        </mc:Choice>
        <mc:Fallback xmlns="">
          <p:pic>
            <p:nvPicPr>
              <p:cNvPr id="10" name="Tinta 9">
                <a:extLst>
                  <a:ext uri="{FF2B5EF4-FFF2-40B4-BE49-F238E27FC236}">
                    <a16:creationId xmlns:a16="http://schemas.microsoft.com/office/drawing/2014/main" id="{8603611E-777D-1CF2-8398-A40CF7BE8BB9}"/>
                  </a:ext>
                </a:extLst>
              </p:cNvPr>
              <p:cNvPicPr/>
              <p:nvPr/>
            </p:nvPicPr>
            <p:blipFill>
              <a:blip r:embed="rId12"/>
              <a:stretch>
                <a:fillRect/>
              </a:stretch>
            </p:blipFill>
            <p:spPr>
              <a:xfrm>
                <a:off x="1045057" y="4181438"/>
                <a:ext cx="7218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Tinta 10">
                <a:extLst>
                  <a:ext uri="{FF2B5EF4-FFF2-40B4-BE49-F238E27FC236}">
                    <a16:creationId xmlns:a16="http://schemas.microsoft.com/office/drawing/2014/main" id="{92E7CB73-1035-D819-6355-8ADCC8219EC4}"/>
                  </a:ext>
                </a:extLst>
              </p14:cNvPr>
              <p14:cNvContentPartPr/>
              <p14:nvPr/>
            </p14:nvContentPartPr>
            <p14:xfrm>
              <a:off x="719977" y="4523438"/>
              <a:ext cx="1057680" cy="360"/>
            </p14:xfrm>
          </p:contentPart>
        </mc:Choice>
        <mc:Fallback xmlns="">
          <p:pic>
            <p:nvPicPr>
              <p:cNvPr id="11" name="Tinta 10">
                <a:extLst>
                  <a:ext uri="{FF2B5EF4-FFF2-40B4-BE49-F238E27FC236}">
                    <a16:creationId xmlns:a16="http://schemas.microsoft.com/office/drawing/2014/main" id="{92E7CB73-1035-D819-6355-8ADCC8219EC4}"/>
                  </a:ext>
                </a:extLst>
              </p:cNvPr>
              <p:cNvPicPr/>
              <p:nvPr/>
            </p:nvPicPr>
            <p:blipFill>
              <a:blip r:embed="rId14"/>
              <a:stretch>
                <a:fillRect/>
              </a:stretch>
            </p:blipFill>
            <p:spPr>
              <a:xfrm>
                <a:off x="665977" y="4415438"/>
                <a:ext cx="1165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Tinta 11">
                <a:extLst>
                  <a:ext uri="{FF2B5EF4-FFF2-40B4-BE49-F238E27FC236}">
                    <a16:creationId xmlns:a16="http://schemas.microsoft.com/office/drawing/2014/main" id="{194C1A54-B5CF-42A1-69F1-7FE714033330}"/>
                  </a:ext>
                </a:extLst>
              </p14:cNvPr>
              <p14:cNvContentPartPr/>
              <p14:nvPr/>
            </p14:nvContentPartPr>
            <p14:xfrm>
              <a:off x="1371577" y="4708118"/>
              <a:ext cx="310320" cy="360"/>
            </p14:xfrm>
          </p:contentPart>
        </mc:Choice>
        <mc:Fallback xmlns="">
          <p:pic>
            <p:nvPicPr>
              <p:cNvPr id="12" name="Tinta 11">
                <a:extLst>
                  <a:ext uri="{FF2B5EF4-FFF2-40B4-BE49-F238E27FC236}">
                    <a16:creationId xmlns:a16="http://schemas.microsoft.com/office/drawing/2014/main" id="{194C1A54-B5CF-42A1-69F1-7FE714033330}"/>
                  </a:ext>
                </a:extLst>
              </p:cNvPr>
              <p:cNvPicPr/>
              <p:nvPr/>
            </p:nvPicPr>
            <p:blipFill>
              <a:blip r:embed="rId16"/>
              <a:stretch>
                <a:fillRect/>
              </a:stretch>
            </p:blipFill>
            <p:spPr>
              <a:xfrm>
                <a:off x="1317577" y="4600118"/>
                <a:ext cx="417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Tinta 13">
                <a:extLst>
                  <a:ext uri="{FF2B5EF4-FFF2-40B4-BE49-F238E27FC236}">
                    <a16:creationId xmlns:a16="http://schemas.microsoft.com/office/drawing/2014/main" id="{F584A0D1-8199-637F-13CB-1322E1651210}"/>
                  </a:ext>
                </a:extLst>
              </p14:cNvPr>
              <p14:cNvContentPartPr/>
              <p14:nvPr/>
            </p14:nvContentPartPr>
            <p14:xfrm>
              <a:off x="2422057" y="4299518"/>
              <a:ext cx="1497960" cy="39600"/>
            </p14:xfrm>
          </p:contentPart>
        </mc:Choice>
        <mc:Fallback xmlns="">
          <p:pic>
            <p:nvPicPr>
              <p:cNvPr id="14" name="Tinta 13">
                <a:extLst>
                  <a:ext uri="{FF2B5EF4-FFF2-40B4-BE49-F238E27FC236}">
                    <a16:creationId xmlns:a16="http://schemas.microsoft.com/office/drawing/2014/main" id="{F584A0D1-8199-637F-13CB-1322E1651210}"/>
                  </a:ext>
                </a:extLst>
              </p:cNvPr>
              <p:cNvPicPr/>
              <p:nvPr/>
            </p:nvPicPr>
            <p:blipFill>
              <a:blip r:embed="rId18"/>
              <a:stretch>
                <a:fillRect/>
              </a:stretch>
            </p:blipFill>
            <p:spPr>
              <a:xfrm>
                <a:off x="2368417" y="4191518"/>
                <a:ext cx="16056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Tinta 15">
                <a:extLst>
                  <a:ext uri="{FF2B5EF4-FFF2-40B4-BE49-F238E27FC236}">
                    <a16:creationId xmlns:a16="http://schemas.microsoft.com/office/drawing/2014/main" id="{679DE456-1BA0-602B-C75C-BDB87AB3BD2E}"/>
                  </a:ext>
                </a:extLst>
              </p14:cNvPr>
              <p14:cNvContentPartPr/>
              <p14:nvPr/>
            </p14:nvContentPartPr>
            <p14:xfrm>
              <a:off x="2354017" y="4688318"/>
              <a:ext cx="1605240" cy="29520"/>
            </p14:xfrm>
          </p:contentPart>
        </mc:Choice>
        <mc:Fallback xmlns="">
          <p:pic>
            <p:nvPicPr>
              <p:cNvPr id="16" name="Tinta 15">
                <a:extLst>
                  <a:ext uri="{FF2B5EF4-FFF2-40B4-BE49-F238E27FC236}">
                    <a16:creationId xmlns:a16="http://schemas.microsoft.com/office/drawing/2014/main" id="{679DE456-1BA0-602B-C75C-BDB87AB3BD2E}"/>
                  </a:ext>
                </a:extLst>
              </p:cNvPr>
              <p:cNvPicPr/>
              <p:nvPr/>
            </p:nvPicPr>
            <p:blipFill>
              <a:blip r:embed="rId20"/>
              <a:stretch>
                <a:fillRect/>
              </a:stretch>
            </p:blipFill>
            <p:spPr>
              <a:xfrm>
                <a:off x="2300377" y="4580678"/>
                <a:ext cx="1712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Tinta 16">
                <a:extLst>
                  <a:ext uri="{FF2B5EF4-FFF2-40B4-BE49-F238E27FC236}">
                    <a16:creationId xmlns:a16="http://schemas.microsoft.com/office/drawing/2014/main" id="{2F02A3A9-C3E0-3985-2B02-63F8A12CA426}"/>
                  </a:ext>
                </a:extLst>
              </p14:cNvPr>
              <p14:cNvContentPartPr/>
              <p14:nvPr/>
            </p14:nvContentPartPr>
            <p14:xfrm>
              <a:off x="2694217" y="2723438"/>
              <a:ext cx="1244520" cy="50040"/>
            </p14:xfrm>
          </p:contentPart>
        </mc:Choice>
        <mc:Fallback xmlns="">
          <p:pic>
            <p:nvPicPr>
              <p:cNvPr id="17" name="Tinta 16">
                <a:extLst>
                  <a:ext uri="{FF2B5EF4-FFF2-40B4-BE49-F238E27FC236}">
                    <a16:creationId xmlns:a16="http://schemas.microsoft.com/office/drawing/2014/main" id="{2F02A3A9-C3E0-3985-2B02-63F8A12CA426}"/>
                  </a:ext>
                </a:extLst>
              </p:cNvPr>
              <p:cNvPicPr/>
              <p:nvPr/>
            </p:nvPicPr>
            <p:blipFill>
              <a:blip r:embed="rId22"/>
              <a:stretch>
                <a:fillRect/>
              </a:stretch>
            </p:blipFill>
            <p:spPr>
              <a:xfrm>
                <a:off x="2640577" y="2615798"/>
                <a:ext cx="13521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Tinta 18">
                <a:extLst>
                  <a:ext uri="{FF2B5EF4-FFF2-40B4-BE49-F238E27FC236}">
                    <a16:creationId xmlns:a16="http://schemas.microsoft.com/office/drawing/2014/main" id="{5CEDC5B0-7E8E-45E9-7BC1-C151E8782E03}"/>
                  </a:ext>
                </a:extLst>
              </p14:cNvPr>
              <p14:cNvContentPartPr/>
              <p14:nvPr/>
            </p14:nvContentPartPr>
            <p14:xfrm>
              <a:off x="2538697" y="4911878"/>
              <a:ext cx="1381320" cy="10440"/>
            </p14:xfrm>
          </p:contentPart>
        </mc:Choice>
        <mc:Fallback xmlns="">
          <p:pic>
            <p:nvPicPr>
              <p:cNvPr id="19" name="Tinta 18">
                <a:extLst>
                  <a:ext uri="{FF2B5EF4-FFF2-40B4-BE49-F238E27FC236}">
                    <a16:creationId xmlns:a16="http://schemas.microsoft.com/office/drawing/2014/main" id="{5CEDC5B0-7E8E-45E9-7BC1-C151E8782E03}"/>
                  </a:ext>
                </a:extLst>
              </p:cNvPr>
              <p:cNvPicPr/>
              <p:nvPr/>
            </p:nvPicPr>
            <p:blipFill>
              <a:blip r:embed="rId24"/>
              <a:stretch>
                <a:fillRect/>
              </a:stretch>
            </p:blipFill>
            <p:spPr>
              <a:xfrm>
                <a:off x="2485057" y="4804238"/>
                <a:ext cx="14889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Tinta 20">
                <a:extLst>
                  <a:ext uri="{FF2B5EF4-FFF2-40B4-BE49-F238E27FC236}">
                    <a16:creationId xmlns:a16="http://schemas.microsoft.com/office/drawing/2014/main" id="{CFB08B0F-FF06-765A-7C16-11ED4370937F}"/>
                  </a:ext>
                </a:extLst>
              </p14:cNvPr>
              <p14:cNvContentPartPr/>
              <p14:nvPr/>
            </p14:nvContentPartPr>
            <p14:xfrm rot="1527052">
              <a:off x="3352642" y="1676469"/>
              <a:ext cx="465150" cy="189178"/>
            </p14:xfrm>
          </p:contentPart>
        </mc:Choice>
        <mc:Fallback xmlns="">
          <p:pic>
            <p:nvPicPr>
              <p:cNvPr id="21" name="Tinta 20">
                <a:extLst>
                  <a:ext uri="{FF2B5EF4-FFF2-40B4-BE49-F238E27FC236}">
                    <a16:creationId xmlns:a16="http://schemas.microsoft.com/office/drawing/2014/main" id="{CFB08B0F-FF06-765A-7C16-11ED4370937F}"/>
                  </a:ext>
                </a:extLst>
              </p:cNvPr>
              <p:cNvPicPr/>
              <p:nvPr/>
            </p:nvPicPr>
            <p:blipFill>
              <a:blip r:embed="rId26"/>
              <a:stretch>
                <a:fillRect/>
              </a:stretch>
            </p:blipFill>
            <p:spPr>
              <a:xfrm rot="1527052">
                <a:off x="3298639" y="1568573"/>
                <a:ext cx="572797" cy="40461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Tinta 21">
                <a:extLst>
                  <a:ext uri="{FF2B5EF4-FFF2-40B4-BE49-F238E27FC236}">
                    <a16:creationId xmlns:a16="http://schemas.microsoft.com/office/drawing/2014/main" id="{77D6F2ED-07F2-421E-26D6-8270D018E63D}"/>
                  </a:ext>
                </a:extLst>
              </p14:cNvPr>
              <p14:cNvContentPartPr/>
              <p14:nvPr/>
            </p14:nvContentPartPr>
            <p14:xfrm>
              <a:off x="3346537" y="1653878"/>
              <a:ext cx="360" cy="360"/>
            </p14:xfrm>
          </p:contentPart>
        </mc:Choice>
        <mc:Fallback xmlns="">
          <p:pic>
            <p:nvPicPr>
              <p:cNvPr id="22" name="Tinta 21">
                <a:extLst>
                  <a:ext uri="{FF2B5EF4-FFF2-40B4-BE49-F238E27FC236}">
                    <a16:creationId xmlns:a16="http://schemas.microsoft.com/office/drawing/2014/main" id="{77D6F2ED-07F2-421E-26D6-8270D018E63D}"/>
                  </a:ext>
                </a:extLst>
              </p:cNvPr>
              <p:cNvPicPr/>
              <p:nvPr/>
            </p:nvPicPr>
            <p:blipFill>
              <a:blip r:embed="rId28"/>
              <a:stretch>
                <a:fillRect/>
              </a:stretch>
            </p:blipFill>
            <p:spPr>
              <a:xfrm>
                <a:off x="3292537" y="15458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Tinta 22">
                <a:extLst>
                  <a:ext uri="{FF2B5EF4-FFF2-40B4-BE49-F238E27FC236}">
                    <a16:creationId xmlns:a16="http://schemas.microsoft.com/office/drawing/2014/main" id="{370ECDC5-7B7B-85FB-7348-479C1C284059}"/>
                  </a:ext>
                </a:extLst>
              </p14:cNvPr>
              <p14:cNvContentPartPr/>
              <p14:nvPr/>
            </p14:nvContentPartPr>
            <p14:xfrm>
              <a:off x="3287857" y="1653518"/>
              <a:ext cx="601920" cy="21600"/>
            </p14:xfrm>
          </p:contentPart>
        </mc:Choice>
        <mc:Fallback xmlns="">
          <p:pic>
            <p:nvPicPr>
              <p:cNvPr id="23" name="Tinta 22">
                <a:extLst>
                  <a:ext uri="{FF2B5EF4-FFF2-40B4-BE49-F238E27FC236}">
                    <a16:creationId xmlns:a16="http://schemas.microsoft.com/office/drawing/2014/main" id="{370ECDC5-7B7B-85FB-7348-479C1C284059}"/>
                  </a:ext>
                </a:extLst>
              </p:cNvPr>
              <p:cNvPicPr/>
              <p:nvPr/>
            </p:nvPicPr>
            <p:blipFill>
              <a:blip r:embed="rId30"/>
              <a:stretch>
                <a:fillRect/>
              </a:stretch>
            </p:blipFill>
            <p:spPr>
              <a:xfrm>
                <a:off x="3234217" y="1545518"/>
                <a:ext cx="7095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Tinta 24">
                <a:extLst>
                  <a:ext uri="{FF2B5EF4-FFF2-40B4-BE49-F238E27FC236}">
                    <a16:creationId xmlns:a16="http://schemas.microsoft.com/office/drawing/2014/main" id="{7F6BCD2D-561D-545D-E001-185BB4CDCA5F}"/>
                  </a:ext>
                </a:extLst>
              </p14:cNvPr>
              <p14:cNvContentPartPr/>
              <p14:nvPr/>
            </p14:nvContentPartPr>
            <p14:xfrm>
              <a:off x="1955137" y="1877078"/>
              <a:ext cx="1770840" cy="78480"/>
            </p14:xfrm>
          </p:contentPart>
        </mc:Choice>
        <mc:Fallback xmlns="">
          <p:pic>
            <p:nvPicPr>
              <p:cNvPr id="25" name="Tinta 24">
                <a:extLst>
                  <a:ext uri="{FF2B5EF4-FFF2-40B4-BE49-F238E27FC236}">
                    <a16:creationId xmlns:a16="http://schemas.microsoft.com/office/drawing/2014/main" id="{7F6BCD2D-561D-545D-E001-185BB4CDCA5F}"/>
                  </a:ext>
                </a:extLst>
              </p:cNvPr>
              <p:cNvPicPr/>
              <p:nvPr/>
            </p:nvPicPr>
            <p:blipFill>
              <a:blip r:embed="rId32"/>
              <a:stretch>
                <a:fillRect/>
              </a:stretch>
            </p:blipFill>
            <p:spPr>
              <a:xfrm>
                <a:off x="1901137" y="1769078"/>
                <a:ext cx="18784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Tinta 25">
                <a:extLst>
                  <a:ext uri="{FF2B5EF4-FFF2-40B4-BE49-F238E27FC236}">
                    <a16:creationId xmlns:a16="http://schemas.microsoft.com/office/drawing/2014/main" id="{3BD6D28E-D81E-203C-B766-0CE042F578FD}"/>
                  </a:ext>
                </a:extLst>
              </p14:cNvPr>
              <p14:cNvContentPartPr/>
              <p14:nvPr/>
            </p14:nvContentPartPr>
            <p14:xfrm>
              <a:off x="5437417" y="1692398"/>
              <a:ext cx="729000" cy="30600"/>
            </p14:xfrm>
          </p:contentPart>
        </mc:Choice>
        <mc:Fallback xmlns="">
          <p:pic>
            <p:nvPicPr>
              <p:cNvPr id="26" name="Tinta 25">
                <a:extLst>
                  <a:ext uri="{FF2B5EF4-FFF2-40B4-BE49-F238E27FC236}">
                    <a16:creationId xmlns:a16="http://schemas.microsoft.com/office/drawing/2014/main" id="{3BD6D28E-D81E-203C-B766-0CE042F578FD}"/>
                  </a:ext>
                </a:extLst>
              </p:cNvPr>
              <p:cNvPicPr/>
              <p:nvPr/>
            </p:nvPicPr>
            <p:blipFill>
              <a:blip r:embed="rId34"/>
              <a:stretch>
                <a:fillRect/>
              </a:stretch>
            </p:blipFill>
            <p:spPr>
              <a:xfrm>
                <a:off x="5383777" y="1584398"/>
                <a:ext cx="836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Tinta 26">
                <a:extLst>
                  <a:ext uri="{FF2B5EF4-FFF2-40B4-BE49-F238E27FC236}">
                    <a16:creationId xmlns:a16="http://schemas.microsoft.com/office/drawing/2014/main" id="{189686D7-ED3E-1B61-1A23-D12C78C8F3FD}"/>
                  </a:ext>
                </a:extLst>
              </p14:cNvPr>
              <p14:cNvContentPartPr/>
              <p14:nvPr/>
            </p14:nvContentPartPr>
            <p14:xfrm>
              <a:off x="6984337" y="1692398"/>
              <a:ext cx="360" cy="360"/>
            </p14:xfrm>
          </p:contentPart>
        </mc:Choice>
        <mc:Fallback xmlns="">
          <p:pic>
            <p:nvPicPr>
              <p:cNvPr id="27" name="Tinta 26">
                <a:extLst>
                  <a:ext uri="{FF2B5EF4-FFF2-40B4-BE49-F238E27FC236}">
                    <a16:creationId xmlns:a16="http://schemas.microsoft.com/office/drawing/2014/main" id="{189686D7-ED3E-1B61-1A23-D12C78C8F3FD}"/>
                  </a:ext>
                </a:extLst>
              </p:cNvPr>
              <p:cNvPicPr/>
              <p:nvPr/>
            </p:nvPicPr>
            <p:blipFill>
              <a:blip r:embed="rId28"/>
              <a:stretch>
                <a:fillRect/>
              </a:stretch>
            </p:blipFill>
            <p:spPr>
              <a:xfrm>
                <a:off x="6930697" y="158439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Tinta 28">
                <a:extLst>
                  <a:ext uri="{FF2B5EF4-FFF2-40B4-BE49-F238E27FC236}">
                    <a16:creationId xmlns:a16="http://schemas.microsoft.com/office/drawing/2014/main" id="{D5BA2D5D-4A35-AAD5-F814-416706E9DEFF}"/>
                  </a:ext>
                </a:extLst>
              </p14:cNvPr>
              <p14:cNvContentPartPr/>
              <p14:nvPr/>
            </p14:nvContentPartPr>
            <p14:xfrm>
              <a:off x="6945097" y="1692038"/>
              <a:ext cx="1907280" cy="20160"/>
            </p14:xfrm>
          </p:contentPart>
        </mc:Choice>
        <mc:Fallback xmlns="">
          <p:pic>
            <p:nvPicPr>
              <p:cNvPr id="29" name="Tinta 28">
                <a:extLst>
                  <a:ext uri="{FF2B5EF4-FFF2-40B4-BE49-F238E27FC236}">
                    <a16:creationId xmlns:a16="http://schemas.microsoft.com/office/drawing/2014/main" id="{D5BA2D5D-4A35-AAD5-F814-416706E9DEFF}"/>
                  </a:ext>
                </a:extLst>
              </p:cNvPr>
              <p:cNvPicPr/>
              <p:nvPr/>
            </p:nvPicPr>
            <p:blipFill>
              <a:blip r:embed="rId37"/>
              <a:stretch>
                <a:fillRect/>
              </a:stretch>
            </p:blipFill>
            <p:spPr>
              <a:xfrm>
                <a:off x="6891457" y="1584398"/>
                <a:ext cx="2014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Tinta 29">
                <a:extLst>
                  <a:ext uri="{FF2B5EF4-FFF2-40B4-BE49-F238E27FC236}">
                    <a16:creationId xmlns:a16="http://schemas.microsoft.com/office/drawing/2014/main" id="{EE0A7D71-2214-0ED2-3F89-792125BBC661}"/>
                  </a:ext>
                </a:extLst>
              </p14:cNvPr>
              <p14:cNvContentPartPr/>
              <p14:nvPr/>
            </p14:nvContentPartPr>
            <p14:xfrm>
              <a:off x="3161137" y="2090918"/>
              <a:ext cx="797040" cy="10800"/>
            </p14:xfrm>
          </p:contentPart>
        </mc:Choice>
        <mc:Fallback xmlns="">
          <p:pic>
            <p:nvPicPr>
              <p:cNvPr id="30" name="Tinta 29">
                <a:extLst>
                  <a:ext uri="{FF2B5EF4-FFF2-40B4-BE49-F238E27FC236}">
                    <a16:creationId xmlns:a16="http://schemas.microsoft.com/office/drawing/2014/main" id="{EE0A7D71-2214-0ED2-3F89-792125BBC661}"/>
                  </a:ext>
                </a:extLst>
              </p:cNvPr>
              <p:cNvPicPr/>
              <p:nvPr/>
            </p:nvPicPr>
            <p:blipFill>
              <a:blip r:embed="rId39"/>
              <a:stretch>
                <a:fillRect/>
              </a:stretch>
            </p:blipFill>
            <p:spPr>
              <a:xfrm>
                <a:off x="3107497" y="1982918"/>
                <a:ext cx="904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Tinta 31">
                <a:extLst>
                  <a:ext uri="{FF2B5EF4-FFF2-40B4-BE49-F238E27FC236}">
                    <a16:creationId xmlns:a16="http://schemas.microsoft.com/office/drawing/2014/main" id="{AC0B1C40-5EDA-C54C-BA9B-15B7DC4B8D12}"/>
                  </a:ext>
                </a:extLst>
              </p14:cNvPr>
              <p14:cNvContentPartPr/>
              <p14:nvPr/>
            </p14:nvContentPartPr>
            <p14:xfrm>
              <a:off x="1964857" y="2285678"/>
              <a:ext cx="1965240" cy="58680"/>
            </p14:xfrm>
          </p:contentPart>
        </mc:Choice>
        <mc:Fallback xmlns="">
          <p:pic>
            <p:nvPicPr>
              <p:cNvPr id="32" name="Tinta 31">
                <a:extLst>
                  <a:ext uri="{FF2B5EF4-FFF2-40B4-BE49-F238E27FC236}">
                    <a16:creationId xmlns:a16="http://schemas.microsoft.com/office/drawing/2014/main" id="{AC0B1C40-5EDA-C54C-BA9B-15B7DC4B8D12}"/>
                  </a:ext>
                </a:extLst>
              </p:cNvPr>
              <p:cNvPicPr/>
              <p:nvPr/>
            </p:nvPicPr>
            <p:blipFill>
              <a:blip r:embed="rId41"/>
              <a:stretch>
                <a:fillRect/>
              </a:stretch>
            </p:blipFill>
            <p:spPr>
              <a:xfrm>
                <a:off x="1910857" y="2177678"/>
                <a:ext cx="20728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Tinta 32">
                <a:extLst>
                  <a:ext uri="{FF2B5EF4-FFF2-40B4-BE49-F238E27FC236}">
                    <a16:creationId xmlns:a16="http://schemas.microsoft.com/office/drawing/2014/main" id="{A10BBC91-FEC2-3E50-9F66-A09C12E70922}"/>
                  </a:ext>
                </a:extLst>
              </p14:cNvPr>
              <p14:cNvContentPartPr/>
              <p14:nvPr/>
            </p14:nvContentPartPr>
            <p14:xfrm>
              <a:off x="3861697" y="2490158"/>
              <a:ext cx="51840" cy="57240"/>
            </p14:xfrm>
          </p:contentPart>
        </mc:Choice>
        <mc:Fallback xmlns="">
          <p:pic>
            <p:nvPicPr>
              <p:cNvPr id="33" name="Tinta 32">
                <a:extLst>
                  <a:ext uri="{FF2B5EF4-FFF2-40B4-BE49-F238E27FC236}">
                    <a16:creationId xmlns:a16="http://schemas.microsoft.com/office/drawing/2014/main" id="{A10BBC91-FEC2-3E50-9F66-A09C12E70922}"/>
                  </a:ext>
                </a:extLst>
              </p:cNvPr>
              <p:cNvPicPr/>
              <p:nvPr/>
            </p:nvPicPr>
            <p:blipFill>
              <a:blip r:embed="rId43"/>
              <a:stretch>
                <a:fillRect/>
              </a:stretch>
            </p:blipFill>
            <p:spPr>
              <a:xfrm>
                <a:off x="3807697" y="2382518"/>
                <a:ext cx="1594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Tinta 34">
                <a:extLst>
                  <a:ext uri="{FF2B5EF4-FFF2-40B4-BE49-F238E27FC236}">
                    <a16:creationId xmlns:a16="http://schemas.microsoft.com/office/drawing/2014/main" id="{8D295878-050E-72A1-1890-2292F86047FA}"/>
                  </a:ext>
                </a:extLst>
              </p14:cNvPr>
              <p14:cNvContentPartPr/>
              <p14:nvPr/>
            </p14:nvContentPartPr>
            <p14:xfrm>
              <a:off x="5136097" y="4299518"/>
              <a:ext cx="1060560" cy="10080"/>
            </p14:xfrm>
          </p:contentPart>
        </mc:Choice>
        <mc:Fallback xmlns="">
          <p:pic>
            <p:nvPicPr>
              <p:cNvPr id="35" name="Tinta 34">
                <a:extLst>
                  <a:ext uri="{FF2B5EF4-FFF2-40B4-BE49-F238E27FC236}">
                    <a16:creationId xmlns:a16="http://schemas.microsoft.com/office/drawing/2014/main" id="{8D295878-050E-72A1-1890-2292F86047FA}"/>
                  </a:ext>
                </a:extLst>
              </p:cNvPr>
              <p:cNvPicPr/>
              <p:nvPr/>
            </p:nvPicPr>
            <p:blipFill>
              <a:blip r:embed="rId45"/>
              <a:stretch>
                <a:fillRect/>
              </a:stretch>
            </p:blipFill>
            <p:spPr>
              <a:xfrm>
                <a:off x="5082097" y="4191518"/>
                <a:ext cx="1168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Tinta 36">
                <a:extLst>
                  <a:ext uri="{FF2B5EF4-FFF2-40B4-BE49-F238E27FC236}">
                    <a16:creationId xmlns:a16="http://schemas.microsoft.com/office/drawing/2014/main" id="{96EF0FD5-E920-3AB3-5077-BFE003D60337}"/>
                  </a:ext>
                </a:extLst>
              </p14:cNvPr>
              <p14:cNvContentPartPr/>
              <p14:nvPr/>
            </p14:nvContentPartPr>
            <p14:xfrm>
              <a:off x="8287537" y="4280078"/>
              <a:ext cx="651960" cy="29520"/>
            </p14:xfrm>
          </p:contentPart>
        </mc:Choice>
        <mc:Fallback xmlns="">
          <p:pic>
            <p:nvPicPr>
              <p:cNvPr id="37" name="Tinta 36">
                <a:extLst>
                  <a:ext uri="{FF2B5EF4-FFF2-40B4-BE49-F238E27FC236}">
                    <a16:creationId xmlns:a16="http://schemas.microsoft.com/office/drawing/2014/main" id="{96EF0FD5-E920-3AB3-5077-BFE003D60337}"/>
                  </a:ext>
                </a:extLst>
              </p:cNvPr>
              <p:cNvPicPr/>
              <p:nvPr/>
            </p:nvPicPr>
            <p:blipFill>
              <a:blip r:embed="rId47"/>
              <a:stretch>
                <a:fillRect/>
              </a:stretch>
            </p:blipFill>
            <p:spPr>
              <a:xfrm>
                <a:off x="8233537" y="4172078"/>
                <a:ext cx="759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Tinta 38">
                <a:extLst>
                  <a:ext uri="{FF2B5EF4-FFF2-40B4-BE49-F238E27FC236}">
                    <a16:creationId xmlns:a16="http://schemas.microsoft.com/office/drawing/2014/main" id="{2D44A209-3762-5819-C339-56D8D59BF863}"/>
                  </a:ext>
                </a:extLst>
              </p14:cNvPr>
              <p14:cNvContentPartPr/>
              <p14:nvPr/>
            </p14:nvContentPartPr>
            <p14:xfrm>
              <a:off x="4911817" y="2353971"/>
              <a:ext cx="1255320" cy="360"/>
            </p14:xfrm>
          </p:contentPart>
        </mc:Choice>
        <mc:Fallback xmlns="">
          <p:pic>
            <p:nvPicPr>
              <p:cNvPr id="39" name="Tinta 38">
                <a:extLst>
                  <a:ext uri="{FF2B5EF4-FFF2-40B4-BE49-F238E27FC236}">
                    <a16:creationId xmlns:a16="http://schemas.microsoft.com/office/drawing/2014/main" id="{2D44A209-3762-5819-C339-56D8D59BF863}"/>
                  </a:ext>
                </a:extLst>
              </p:cNvPr>
              <p:cNvPicPr/>
              <p:nvPr/>
            </p:nvPicPr>
            <p:blipFill>
              <a:blip r:embed="rId49"/>
              <a:stretch>
                <a:fillRect/>
              </a:stretch>
            </p:blipFill>
            <p:spPr>
              <a:xfrm>
                <a:off x="4858177" y="2245971"/>
                <a:ext cx="1362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Tinta 39">
                <a:extLst>
                  <a:ext uri="{FF2B5EF4-FFF2-40B4-BE49-F238E27FC236}">
                    <a16:creationId xmlns:a16="http://schemas.microsoft.com/office/drawing/2014/main" id="{90EC72A7-F96A-571B-BC26-F0DB621CC13B}"/>
                  </a:ext>
                </a:extLst>
              </p14:cNvPr>
              <p14:cNvContentPartPr/>
              <p14:nvPr/>
            </p14:nvContentPartPr>
            <p14:xfrm>
              <a:off x="2188494" y="1633113"/>
              <a:ext cx="1385640" cy="167760"/>
            </p14:xfrm>
          </p:contentPart>
        </mc:Choice>
        <mc:Fallback xmlns="">
          <p:pic>
            <p:nvPicPr>
              <p:cNvPr id="40" name="Tinta 39">
                <a:extLst>
                  <a:ext uri="{FF2B5EF4-FFF2-40B4-BE49-F238E27FC236}">
                    <a16:creationId xmlns:a16="http://schemas.microsoft.com/office/drawing/2014/main" id="{90EC72A7-F96A-571B-BC26-F0DB621CC13B}"/>
                  </a:ext>
                </a:extLst>
              </p:cNvPr>
              <p:cNvPicPr/>
              <p:nvPr/>
            </p:nvPicPr>
            <p:blipFill>
              <a:blip r:embed="rId51"/>
              <a:stretch>
                <a:fillRect/>
              </a:stretch>
            </p:blipFill>
            <p:spPr>
              <a:xfrm>
                <a:off x="2134494" y="1525113"/>
                <a:ext cx="14932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Tinta 40">
                <a:extLst>
                  <a:ext uri="{FF2B5EF4-FFF2-40B4-BE49-F238E27FC236}">
                    <a16:creationId xmlns:a16="http://schemas.microsoft.com/office/drawing/2014/main" id="{ED8F75DC-22B3-DC55-8839-E97171CBB30C}"/>
                  </a:ext>
                </a:extLst>
              </p14:cNvPr>
              <p14:cNvContentPartPr/>
              <p14:nvPr/>
            </p14:nvContentPartPr>
            <p14:xfrm>
              <a:off x="6653574" y="1671993"/>
              <a:ext cx="487080" cy="11160"/>
            </p14:xfrm>
          </p:contentPart>
        </mc:Choice>
        <mc:Fallback xmlns="">
          <p:pic>
            <p:nvPicPr>
              <p:cNvPr id="41" name="Tinta 40">
                <a:extLst>
                  <a:ext uri="{FF2B5EF4-FFF2-40B4-BE49-F238E27FC236}">
                    <a16:creationId xmlns:a16="http://schemas.microsoft.com/office/drawing/2014/main" id="{ED8F75DC-22B3-DC55-8839-E97171CBB30C}"/>
                  </a:ext>
                </a:extLst>
              </p:cNvPr>
              <p:cNvPicPr/>
              <p:nvPr/>
            </p:nvPicPr>
            <p:blipFill>
              <a:blip r:embed="rId53"/>
              <a:stretch>
                <a:fillRect/>
              </a:stretch>
            </p:blipFill>
            <p:spPr>
              <a:xfrm>
                <a:off x="6599934" y="1564353"/>
                <a:ext cx="5947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Tinta 42">
                <a:extLst>
                  <a:ext uri="{FF2B5EF4-FFF2-40B4-BE49-F238E27FC236}">
                    <a16:creationId xmlns:a16="http://schemas.microsoft.com/office/drawing/2014/main" id="{EDCAB054-1277-BB17-34B5-FECCE72D30DD}"/>
                  </a:ext>
                </a:extLst>
              </p14:cNvPr>
              <p14:cNvContentPartPr/>
              <p14:nvPr/>
            </p14:nvContentPartPr>
            <p14:xfrm>
              <a:off x="7859934" y="1867833"/>
              <a:ext cx="1021680" cy="58680"/>
            </p14:xfrm>
          </p:contentPart>
        </mc:Choice>
        <mc:Fallback xmlns="">
          <p:pic>
            <p:nvPicPr>
              <p:cNvPr id="43" name="Tinta 42">
                <a:extLst>
                  <a:ext uri="{FF2B5EF4-FFF2-40B4-BE49-F238E27FC236}">
                    <a16:creationId xmlns:a16="http://schemas.microsoft.com/office/drawing/2014/main" id="{EDCAB054-1277-BB17-34B5-FECCE72D30DD}"/>
                  </a:ext>
                </a:extLst>
              </p:cNvPr>
              <p:cNvPicPr/>
              <p:nvPr/>
            </p:nvPicPr>
            <p:blipFill>
              <a:blip r:embed="rId55"/>
              <a:stretch>
                <a:fillRect/>
              </a:stretch>
            </p:blipFill>
            <p:spPr>
              <a:xfrm>
                <a:off x="7805934" y="1759833"/>
                <a:ext cx="11293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Tinta 43">
                <a:extLst>
                  <a:ext uri="{FF2B5EF4-FFF2-40B4-BE49-F238E27FC236}">
                    <a16:creationId xmlns:a16="http://schemas.microsoft.com/office/drawing/2014/main" id="{342889C3-B0DF-956A-C142-4B323A6775FC}"/>
                  </a:ext>
                </a:extLst>
              </p14:cNvPr>
              <p14:cNvContentPartPr/>
              <p14:nvPr/>
            </p14:nvContentPartPr>
            <p14:xfrm>
              <a:off x="6614694" y="2100753"/>
              <a:ext cx="2239560" cy="206640"/>
            </p14:xfrm>
          </p:contentPart>
        </mc:Choice>
        <mc:Fallback xmlns="">
          <p:pic>
            <p:nvPicPr>
              <p:cNvPr id="44" name="Tinta 43">
                <a:extLst>
                  <a:ext uri="{FF2B5EF4-FFF2-40B4-BE49-F238E27FC236}">
                    <a16:creationId xmlns:a16="http://schemas.microsoft.com/office/drawing/2014/main" id="{342889C3-B0DF-956A-C142-4B323A6775FC}"/>
                  </a:ext>
                </a:extLst>
              </p:cNvPr>
              <p:cNvPicPr/>
              <p:nvPr/>
            </p:nvPicPr>
            <p:blipFill>
              <a:blip r:embed="rId57"/>
              <a:stretch>
                <a:fillRect/>
              </a:stretch>
            </p:blipFill>
            <p:spPr>
              <a:xfrm>
                <a:off x="6560694" y="1993113"/>
                <a:ext cx="2347200" cy="422280"/>
              </a:xfrm>
              <a:prstGeom prst="rect">
                <a:avLst/>
              </a:prstGeom>
            </p:spPr>
          </p:pic>
        </mc:Fallback>
      </mc:AlternateContent>
    </p:spTree>
    <p:extLst>
      <p:ext uri="{BB962C8B-B14F-4D97-AF65-F5344CB8AC3E}">
        <p14:creationId xmlns:p14="http://schemas.microsoft.com/office/powerpoint/2010/main" val="201377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1" y="129551"/>
            <a:ext cx="8437943" cy="499430"/>
          </a:xfrm>
        </p:spPr>
        <p:txBody>
          <a:bodyPr anchor="ctr">
            <a:noAutofit/>
          </a:bodyPr>
          <a:lstStyle/>
          <a:p>
            <a:pPr algn="ctr"/>
            <a:r>
              <a:rPr lang="pt-BR" sz="3200" b="1" dirty="0"/>
              <a:t>Infraestruturas</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1729580674"/>
              </p:ext>
            </p:extLst>
          </p:nvPr>
        </p:nvGraphicFramePr>
        <p:xfrm>
          <a:off x="190982" y="628981"/>
          <a:ext cx="8762036" cy="534601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60315">
                  <a:extLst>
                    <a:ext uri="{9D8B030D-6E8A-4147-A177-3AD203B41FA5}">
                      <a16:colId xmlns:a16="http://schemas.microsoft.com/office/drawing/2014/main" val="3106063384"/>
                    </a:ext>
                  </a:extLst>
                </a:gridCol>
                <a:gridCol w="1452992">
                  <a:extLst>
                    <a:ext uri="{9D8B030D-6E8A-4147-A177-3AD203B41FA5}">
                      <a16:colId xmlns:a16="http://schemas.microsoft.com/office/drawing/2014/main" val="2542335714"/>
                    </a:ext>
                  </a:extLst>
                </a:gridCol>
              </a:tblGrid>
              <a:tr h="198327">
                <a:tc>
                  <a:txBody>
                    <a:bodyPr/>
                    <a:lstStyle/>
                    <a:p>
                      <a:endParaRPr lang="pt-BR" sz="1400" dirty="0"/>
                    </a:p>
                  </a:txBody>
                  <a:tcPr/>
                </a:tc>
                <a:tc gridSpan="3">
                  <a:txBody>
                    <a:bodyPr/>
                    <a:lstStyle/>
                    <a:p>
                      <a:pPr algn="ctr"/>
                      <a:endParaRPr lang="pt-BR" sz="1400" b="1" dirty="0"/>
                    </a:p>
                    <a:p>
                      <a:pPr algn="ctr"/>
                      <a:r>
                        <a:rPr lang="pt-BR" sz="1400" b="1" dirty="0"/>
                        <a:t>TASY/Oracle</a:t>
                      </a:r>
                      <a:endParaRPr lang="pt-BR" sz="14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4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dirty="0"/>
                        <a:t>MV</a:t>
                      </a:r>
                      <a:endParaRPr lang="pt-BR" sz="1400" dirty="0"/>
                    </a:p>
                  </a:txBody>
                  <a:tcPr anchor="b"/>
                </a:tc>
                <a:tc>
                  <a:txBody>
                    <a:bodyPr/>
                    <a:lstStyle/>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400" b="1" dirty="0"/>
                        <a:t>Descrição</a:t>
                      </a:r>
                    </a:p>
                  </a:txBody>
                  <a:tcPr anchor="b"/>
                </a:tc>
                <a:tc>
                  <a:txBody>
                    <a:bodyPr/>
                    <a:lstStyle/>
                    <a:p>
                      <a:pPr algn="ctr"/>
                      <a:r>
                        <a:rPr lang="pt-BR" sz="1400" b="1" dirty="0" err="1"/>
                        <a:t>OnP</a:t>
                      </a:r>
                      <a:endParaRPr lang="pt-BR" sz="1400" b="1" dirty="0"/>
                    </a:p>
                  </a:txBody>
                  <a:tcPr anchor="b"/>
                </a:tc>
                <a:tc>
                  <a:txBody>
                    <a:bodyPr/>
                    <a:lstStyle/>
                    <a:p>
                      <a:pPr algn="ctr"/>
                      <a:r>
                        <a:rPr lang="pt-BR" sz="1400" b="1" dirty="0" err="1"/>
                        <a:t>OnP+Cloud</a:t>
                      </a:r>
                      <a:endParaRPr lang="pt-BR" sz="1400" b="1" dirty="0"/>
                    </a:p>
                  </a:txBody>
                  <a:tcPr anchor="b"/>
                </a:tc>
                <a:tc>
                  <a:txBody>
                    <a:bodyPr/>
                    <a:lstStyle/>
                    <a:p>
                      <a:pPr algn="ctr"/>
                      <a:r>
                        <a:rPr lang="pt-BR" sz="1400" b="1" dirty="0"/>
                        <a:t>Full Cloud</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Não detalhado.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Full Cloud</a:t>
                      </a:r>
                      <a:endParaRPr lang="pt-BR" sz="1400" b="1" kern="1200" dirty="0">
                        <a:solidFill>
                          <a:schemeClr val="tx1"/>
                        </a:solidFill>
                        <a:latin typeface="+mn-lt"/>
                        <a:ea typeface="+mn-ea"/>
                        <a:cs typeface="+mn-cs"/>
                      </a:endParaRPr>
                    </a:p>
                  </a:txBody>
                  <a:tcPr anchor="b"/>
                </a:tc>
                <a:extLst>
                  <a:ext uri="{0D108BD9-81ED-4DB2-BD59-A6C34878D82A}">
                    <a16:rowId xmlns:a16="http://schemas.microsoft.com/office/drawing/2014/main" val="1052471548"/>
                  </a:ext>
                </a:extLst>
              </a:tr>
              <a:tr h="496191">
                <a:tc>
                  <a:txBody>
                    <a:bodyPr/>
                    <a:lstStyle/>
                    <a:p>
                      <a:pPr algn="r"/>
                      <a:r>
                        <a:rPr lang="pt-BR" sz="1400" b="1" kern="1200" dirty="0">
                          <a:solidFill>
                            <a:schemeClr val="tx1"/>
                          </a:solidFill>
                          <a:latin typeface="+mn-lt"/>
                          <a:ea typeface="+mn-ea"/>
                          <a:cs typeface="+mn-cs"/>
                        </a:rPr>
                        <a:t>Setup/</a:t>
                      </a:r>
                    </a:p>
                    <a:p>
                      <a:pPr algn="r"/>
                      <a:r>
                        <a:rPr lang="pt-BR" sz="1400" b="1" kern="1200" dirty="0">
                          <a:solidFill>
                            <a:schemeClr val="tx1"/>
                          </a:solidFill>
                          <a:latin typeface="+mn-lt"/>
                          <a:ea typeface="+mn-ea"/>
                          <a:cs typeface="+mn-cs"/>
                        </a:rPr>
                        <a:t>Transição na implantação :</a:t>
                      </a:r>
                      <a:r>
                        <a:rPr lang="pt-BR" sz="1400" b="1" dirty="0"/>
                        <a:t>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3.117.391,92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R$ 411.767,64 </a:t>
                      </a:r>
                      <a:r>
                        <a:rPr lang="pt-BR" sz="1400" b="1" kern="1200" dirty="0">
                          <a:solidFill>
                            <a:schemeClr val="dk1"/>
                          </a:solidFill>
                          <a:latin typeface="+mn-lt"/>
                          <a:ea typeface="+mn-ea"/>
                          <a:cs typeface="+mn-cs"/>
                        </a:rPr>
                        <a:t>(2º ano</a:t>
                      </a:r>
                      <a:r>
                        <a:rPr lang="pt-BR" sz="1400" b="1" dirty="0"/>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R$ 415.854,21 (2º ano)</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R$ 28.087,08 </a:t>
                      </a:r>
                      <a:r>
                        <a:rPr lang="pt-BR" sz="14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 vez)</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(2º ano)</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latin typeface="+mn-lt"/>
                          <a:ea typeface="+mn-ea"/>
                          <a:cs typeface="+mn-cs"/>
                        </a:rPr>
                        <a:t>R$ </a:t>
                      </a:r>
                      <a:r>
                        <a:rPr lang="pt-BR" sz="1400" b="1" dirty="0">
                          <a:solidFill>
                            <a:schemeClr val="accent3">
                              <a:lumMod val="75000"/>
                            </a:schemeClr>
                          </a:solidFill>
                        </a:rPr>
                        <a:t>19.654,04</a:t>
                      </a:r>
                      <a:endParaRPr lang="pt-BR" sz="1400" b="1" kern="1200" dirty="0">
                        <a:solidFill>
                          <a:schemeClr val="accent3">
                            <a:lumMod val="75000"/>
                          </a:schemeClr>
                        </a:solidFill>
                        <a:latin typeface="+mn-lt"/>
                        <a:ea typeface="+mn-ea"/>
                        <a:cs typeface="+mn-cs"/>
                      </a:endParaRPr>
                    </a:p>
                  </a:txBody>
                  <a:tcPr anchor="b"/>
                </a:tc>
                <a:extLst>
                  <a:ext uri="{0D108BD9-81ED-4DB2-BD59-A6C34878D82A}">
                    <a16:rowId xmlns:a16="http://schemas.microsoft.com/office/drawing/2014/main" val="3753639003"/>
                  </a:ext>
                </a:extLst>
              </a:tr>
              <a:tr h="496191">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accent3">
                              <a:lumMod val="75000"/>
                            </a:schemeClr>
                          </a:solidFill>
                        </a:rPr>
                        <a:t>R$ 5.473,68</a:t>
                      </a:r>
                    </a:p>
                  </a:txBody>
                  <a:tcPr anchor="b"/>
                </a:tc>
                <a:extLst>
                  <a:ext uri="{0D108BD9-81ED-4DB2-BD59-A6C34878D82A}">
                    <a16:rowId xmlns:a16="http://schemas.microsoft.com/office/drawing/2014/main" val="2304447189"/>
                  </a:ext>
                </a:extLst>
              </a:tr>
              <a:tr h="496191">
                <a:tc>
                  <a:txBody>
                    <a:bodyPr/>
                    <a:lstStyle/>
                    <a:p>
                      <a:pPr algn="r"/>
                      <a:r>
                        <a:rPr lang="pt-BR" sz="14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(2º ano)</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R$ 4.764.462,48</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R$ 4.359.679,69</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R$ 2.059.468,47</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R$ 1.535.750,28</a:t>
                      </a:r>
                      <a:endParaRPr lang="pt-BR" sz="1400" b="1" kern="1200" dirty="0">
                        <a:solidFill>
                          <a:schemeClr val="tx1"/>
                        </a:solidFill>
                        <a:latin typeface="+mn-lt"/>
                        <a:ea typeface="+mn-ea"/>
                        <a:cs typeface="+mn-cs"/>
                      </a:endParaRPr>
                    </a:p>
                  </a:txBody>
                  <a:tcPr anchor="b"/>
                </a:tc>
                <a:extLst>
                  <a:ext uri="{0D108BD9-81ED-4DB2-BD59-A6C34878D82A}">
                    <a16:rowId xmlns:a16="http://schemas.microsoft.com/office/drawing/2014/main" val="2803523279"/>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60531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63930" y="1050595"/>
            <a:ext cx="6056111" cy="1618489"/>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2969469"/>
            <a:ext cx="6056111" cy="2800395"/>
          </a:xfrm>
        </p:spPr>
        <p:txBody>
          <a:bodyPr anchor="t">
            <a:normAutofit/>
          </a:bodyPr>
          <a:lstStyle/>
          <a:p>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Processos e ferramentas </a:t>
            </a:r>
            <a:r>
              <a:rPr lang="pt-BR" sz="1900" dirty="0">
                <a:latin typeface="Arial" panose="020B0604020202020204" pitchFamily="34" charset="0"/>
                <a:cs typeface="Arial" panose="020B0604020202020204" pitchFamily="34" charset="0"/>
              </a:rPr>
              <a:t>que gerenciam </a:t>
            </a:r>
            <a:r>
              <a:rPr lang="pt-BR" sz="1900" b="1" dirty="0">
                <a:latin typeface="Arial" panose="020B0604020202020204" pitchFamily="34" charset="0"/>
                <a:cs typeface="Arial" panose="020B0604020202020204" pitchFamily="34" charset="0"/>
              </a:rPr>
              <a:t>operações internas e administrativas</a:t>
            </a:r>
            <a:r>
              <a:rPr lang="pt-BR" sz="1900" dirty="0">
                <a:latin typeface="Arial" panose="020B0604020202020204" pitchFamily="34" charset="0"/>
                <a:cs typeface="Arial" panose="020B0604020202020204" pitchFamily="34" charset="0"/>
              </a:rPr>
              <a:t>, sem o contato direto com os pacientes. 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a:p>
            <a:r>
              <a:rPr lang="pt-BR" sz="1900" dirty="0">
                <a:latin typeface="Arial" panose="020B0604020202020204" pitchFamily="34" charset="0"/>
                <a:cs typeface="Arial" panose="020B0604020202020204" pitchFamily="34" charset="0"/>
              </a:rPr>
              <a:t>	Permite que profissionais se concentrem em </a:t>
            </a:r>
            <a:r>
              <a:rPr lang="pt-BR" sz="1900" b="1" dirty="0">
                <a:latin typeface="Arial" panose="020B0604020202020204" pitchFamily="34" charset="0"/>
                <a:cs typeface="Arial" panose="020B0604020202020204" pitchFamily="34" charset="0"/>
              </a:rPr>
              <a:t>atividades estratégicas</a:t>
            </a:r>
            <a:r>
              <a:rPr lang="pt-BR" sz="1900" dirty="0">
                <a:latin typeface="Arial" panose="020B0604020202020204" pitchFamily="34" charset="0"/>
                <a:cs typeface="Arial" panose="020B0604020202020204" pitchFamily="34" charset="0"/>
              </a:rPr>
              <a:t>, para a </a:t>
            </a:r>
            <a:r>
              <a:rPr lang="pt-BR" sz="1900" b="1" dirty="0">
                <a:latin typeface="Arial" panose="020B0604020202020204" pitchFamily="34" charset="0"/>
                <a:cs typeface="Arial" panose="020B0604020202020204" pitchFamily="34" charset="0"/>
              </a:rPr>
              <a:t>produtividade</a:t>
            </a:r>
            <a:r>
              <a:rPr lang="pt-BR" sz="1900" dirty="0">
                <a:latin typeface="Arial" panose="020B0604020202020204" pitchFamily="34" charset="0"/>
                <a:cs typeface="Arial" panose="020B0604020202020204" pitchFamily="34" charset="0"/>
              </a:rPr>
              <a:t> e a </a:t>
            </a:r>
            <a:r>
              <a:rPr lang="pt-BR" sz="1900" b="1" dirty="0">
                <a:latin typeface="Arial" panose="020B0604020202020204" pitchFamily="34" charset="0"/>
                <a:cs typeface="Arial" panose="020B0604020202020204" pitchFamily="34" charset="0"/>
              </a:rPr>
              <a:t>qualidade dos serviços prestados</a:t>
            </a:r>
            <a:r>
              <a:rPr lang="pt-BR" sz="19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67464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de Back offices: </a:t>
            </a:r>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a:p>
            <a:pPr algn="just"/>
            <a:endParaRPr lang="pt-BR" sz="1400" dirty="0"/>
          </a:p>
          <a:p>
            <a:pPr algn="just"/>
            <a:endParaRPr lang="pt-BR" sz="1400" dirty="0"/>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a:t>
            </a:r>
            <a:r>
              <a:rPr lang="pt-BR" b="1" dirty="0" err="1"/>
              <a:t>back</a:t>
            </a:r>
            <a:r>
              <a:rPr lang="pt-BR" b="1" dirty="0"/>
              <a:t>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352794" y="3388321"/>
            <a:ext cx="32004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23606" y="1637601"/>
            <a:ext cx="6858003" cy="35827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0935" y="857786"/>
            <a:ext cx="8300268"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740766" y="3071183"/>
            <a:ext cx="7432722" cy="2590027"/>
          </a:xfrm>
        </p:spPr>
        <p:txBody>
          <a:bodyPr vert="horz" lIns="91440" tIns="45720" rIns="91440" bIns="45720" rtlCol="0" anchor="t">
            <a:normAutofit/>
          </a:bodyPr>
          <a:lstStyle/>
          <a:p>
            <a:pPr defTabSz="914400"/>
            <a:r>
              <a:rPr lang="en-US" sz="7000" b="1" kern="1200">
                <a:solidFill>
                  <a:schemeClr val="tx1"/>
                </a:solidFill>
                <a:latin typeface="+mj-lt"/>
                <a:ea typeface="+mj-ea"/>
                <a:cs typeface="+mj-cs"/>
              </a:rPr>
              <a:t>Parcerias</a:t>
            </a:r>
          </a:p>
        </p:txBody>
      </p:sp>
      <p:sp>
        <p:nvSpPr>
          <p:cNvPr id="22" name="Rectangle 16">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43057" y="3385173"/>
            <a:ext cx="32004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1804380" y="6492240"/>
            <a:ext cx="2488623"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114024" y="415022"/>
            <a:ext cx="8970380" cy="561662"/>
          </a:xfrm>
          <a:prstGeom prst="rect">
            <a:avLst/>
          </a:prstGeom>
          <a:noFill/>
          <a:ln>
            <a:noFill/>
          </a:ln>
        </p:spPr>
        <p:txBody>
          <a:bodyPr spcFirstLastPara="1" wrap="square" lIns="68569" tIns="34275" rIns="68569" bIns="34275" anchor="t" anchorCtr="0">
            <a:spAutoFit/>
          </a:bodyPr>
          <a:lstStyle/>
          <a:p>
            <a:pPr algn="ctr">
              <a:buSzPts val="5400"/>
            </a:pPr>
            <a:r>
              <a:rPr lang="pt-BR" sz="3200" b="1" dirty="0">
                <a:solidFill>
                  <a:srgbClr val="0F4861"/>
                </a:solidFill>
              </a:rPr>
              <a:t>1 – Conceito sobre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154984"/>
          </a:xfrm>
          <a:prstGeom prst="rect">
            <a:avLst/>
          </a:prstGeom>
          <a:noFill/>
        </p:spPr>
        <p:txBody>
          <a:bodyPr wrap="square">
            <a:spAutoFit/>
          </a:bodyPr>
          <a:lstStyle/>
          <a:p>
            <a:pPr algn="just"/>
            <a:r>
              <a:rPr lang="pt-BR" sz="2400" b="1" dirty="0">
                <a:solidFill>
                  <a:schemeClr val="accent1">
                    <a:lumMod val="75000"/>
                  </a:schemeClr>
                </a:solidFill>
              </a:rPr>
              <a:t>Sistemas Fechados (Proprietários): </a:t>
            </a:r>
            <a:r>
              <a:rPr lang="pt-BR" sz="2400" dirty="0"/>
              <a:t>Código-fonte proprietário. São desenvolvidos, distribuídos e mantidos por empresas que impõem restrições ao uso, modificação e distribuição. Cobram o pagamento de licenças e o suporte técnico é exclusivo.</a:t>
            </a:r>
          </a:p>
          <a:p>
            <a:endParaRPr lang="pt-BR" sz="2400" dirty="0"/>
          </a:p>
          <a:p>
            <a:r>
              <a:rPr lang="pt-BR" sz="2400" b="1" dirty="0">
                <a:solidFill>
                  <a:schemeClr val="accent1">
                    <a:lumMod val="75000"/>
                  </a:schemeClr>
                </a:solidFill>
              </a:rPr>
              <a:t>Outras Características de Sistemas Fechados:</a:t>
            </a:r>
          </a:p>
          <a:p>
            <a:pPr lvl="1">
              <a:buFont typeface="Arial" panose="020B0604020202020204" pitchFamily="34" charset="0"/>
              <a:buChar char="•"/>
            </a:pPr>
            <a:r>
              <a:rPr lang="pt-BR" sz="2400" dirty="0"/>
              <a:t>Customizações são limitadas ao proprietário (tickets com custo adicional e prazos).</a:t>
            </a:r>
          </a:p>
          <a:p>
            <a:pPr lvl="1">
              <a:buFont typeface="Arial" panose="020B0604020202020204" pitchFamily="34" charset="0"/>
              <a:buChar char="•"/>
            </a:pPr>
            <a:r>
              <a:rPr lang="pt-BR" sz="2400" dirty="0"/>
              <a:t> Aparentemente possuem maior controle sobre segurança e conformidade.</a:t>
            </a:r>
            <a:endParaRPr lang="pt-BR" dirty="0"/>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6300" b="1" dirty="0"/>
              <a:t>Institucionais</a:t>
            </a:r>
          </a:p>
        </p:txBody>
      </p:sp>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lvl="1"/>
            <a:r>
              <a:rPr lang="pt-BR" sz="2100"/>
              <a:t> ALVF</a:t>
            </a:r>
          </a:p>
          <a:p>
            <a:pPr lvl="1"/>
            <a:r>
              <a:rPr lang="pt-BR" sz="2100"/>
              <a:t> Unimed</a:t>
            </a:r>
          </a:p>
          <a:p>
            <a:pPr lvl="1"/>
            <a:r>
              <a:rPr lang="pt-BR" sz="2100"/>
              <a:t> Instituições desenvolvedoras de Soluções Abertas</a:t>
            </a:r>
          </a:p>
          <a:p>
            <a:pPr lvl="1"/>
            <a:r>
              <a:rPr lang="pt-BR" sz="2100"/>
              <a:t> Universidades</a:t>
            </a:r>
          </a:p>
          <a:p>
            <a:pPr lvl="1"/>
            <a:r>
              <a:rPr lang="pt-BR" sz="2100"/>
              <a:t> Demais Parceiros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806825" y="1188637"/>
            <a:ext cx="2241175" cy="4480726"/>
          </a:xfrm>
        </p:spPr>
        <p:txBody>
          <a:bodyPr>
            <a:normAutofit/>
          </a:bodyPr>
          <a:lstStyle/>
          <a:p>
            <a:pPr algn="r"/>
            <a:r>
              <a:rPr lang="pt-BR" sz="4000" b="1" i="0">
                <a:effectLst/>
                <a:latin typeface="Google Sans"/>
              </a:rPr>
              <a:t>Inovação aberta </a:t>
            </a:r>
            <a:endParaRPr lang="pt-BR" sz="4000" b="1"/>
          </a:p>
        </p:txBody>
      </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2F6FA783-642E-B450-2493-F2F17BF92ED9}"/>
              </a:ext>
            </a:extLst>
          </p:cNvPr>
          <p:cNvSpPr>
            <a:spLocks noGrp="1"/>
          </p:cNvSpPr>
          <p:nvPr>
            <p:ph idx="1"/>
          </p:nvPr>
        </p:nvSpPr>
        <p:spPr>
          <a:xfrm>
            <a:off x="3622898" y="844951"/>
            <a:ext cx="4444656" cy="5301205"/>
          </a:xfrm>
        </p:spPr>
        <p:txBody>
          <a:bodyPr anchor="ctr">
            <a:normAutofit/>
          </a:bodyPr>
          <a:lstStyle/>
          <a:p>
            <a:r>
              <a:rPr lang="pt-BR" sz="1600" dirty="0"/>
              <a:t>É uma estratégia de gestão que envolve a colaboração entre </a:t>
            </a:r>
            <a:r>
              <a:rPr lang="pt-BR" sz="1600" b="1" dirty="0"/>
              <a:t>empresas</a:t>
            </a:r>
            <a:r>
              <a:rPr lang="pt-BR" sz="1600" dirty="0"/>
              <a:t>, </a:t>
            </a:r>
            <a:r>
              <a:rPr lang="pt-BR" sz="1600" b="1" dirty="0"/>
              <a:t>universidades</a:t>
            </a:r>
            <a:r>
              <a:rPr lang="pt-BR" sz="1600" dirty="0"/>
              <a:t>, startups e outras instituições. </a:t>
            </a:r>
          </a:p>
          <a:p>
            <a:r>
              <a:rPr lang="pt-BR" sz="1600" dirty="0"/>
              <a:t>Objetivo: criar </a:t>
            </a:r>
            <a:r>
              <a:rPr lang="pt-BR" sz="1600" b="1" dirty="0"/>
              <a:t>soluções inovadoras e competitivas</a:t>
            </a:r>
            <a:r>
              <a:rPr lang="pt-BR" sz="1600" dirty="0"/>
              <a:t>. </a:t>
            </a:r>
          </a:p>
          <a:p>
            <a:r>
              <a:rPr lang="pt-BR" sz="1600" dirty="0"/>
              <a:t>Vantagens:</a:t>
            </a:r>
          </a:p>
          <a:p>
            <a:pPr lvl="1"/>
            <a:r>
              <a:rPr lang="pt-BR" sz="1600" dirty="0"/>
              <a:t>Aceleração do desenvolvimento de produtos e serviços;</a:t>
            </a:r>
          </a:p>
          <a:p>
            <a:pPr lvl="1"/>
            <a:r>
              <a:rPr lang="pt-BR" sz="1600" dirty="0"/>
              <a:t>Acesso a novos mercados;</a:t>
            </a:r>
          </a:p>
          <a:p>
            <a:pPr lvl="1"/>
            <a:r>
              <a:rPr lang="pt-BR" sz="1600" dirty="0"/>
              <a:t>Diversificação de ideias;</a:t>
            </a:r>
          </a:p>
          <a:p>
            <a:pPr lvl="1"/>
            <a:r>
              <a:rPr lang="pt-BR" sz="1600" dirty="0"/>
              <a:t>Otimização de processos;</a:t>
            </a:r>
          </a:p>
          <a:p>
            <a:pPr lvl="1"/>
            <a:r>
              <a:rPr lang="pt-BR" sz="1600" dirty="0"/>
              <a:t>Potencialização da criatividade e eficiência;</a:t>
            </a:r>
          </a:p>
          <a:p>
            <a:pPr lvl="1"/>
            <a:r>
              <a:rPr lang="pt-BR" sz="1600" dirty="0"/>
              <a:t>Diluição do risco inerente ao processo de inovação;</a:t>
            </a:r>
          </a:p>
          <a:p>
            <a:pPr lvl="1"/>
            <a:r>
              <a:rPr lang="pt-BR" sz="1600" dirty="0"/>
              <a:t>Impulso ao crescimento econômico;</a:t>
            </a:r>
          </a:p>
          <a:p>
            <a:pPr lvl="1"/>
            <a:r>
              <a:rPr lang="pt-BR" sz="1600" dirty="0"/>
              <a:t>Geração de empregos;</a:t>
            </a:r>
          </a:p>
          <a:p>
            <a:pPr lvl="1"/>
            <a:r>
              <a:rPr lang="pt-BR" sz="1600" dirty="0"/>
              <a:t>Promoção do desenvolvimento sustentável.</a:t>
            </a:r>
          </a:p>
        </p:txBody>
      </p:sp>
    </p:spTree>
    <p:extLst>
      <p:ext uri="{BB962C8B-B14F-4D97-AF65-F5344CB8AC3E}">
        <p14:creationId xmlns:p14="http://schemas.microsoft.com/office/powerpoint/2010/main" val="3587763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6" y="1935910"/>
            <a:ext cx="7750628" cy="1618489"/>
          </a:xfrm>
        </p:spPr>
        <p:txBody>
          <a:bodyPr anchor="ctr">
            <a:normAutofit/>
          </a:bodyPr>
          <a:lstStyle/>
          <a:p>
            <a:pPr algn="ctr"/>
            <a:r>
              <a:rPr lang="pt-BR" sz="5400" dirty="0"/>
              <a:t>Obrigado!</a:t>
            </a:r>
          </a:p>
        </p:txBody>
      </p:sp>
      <p:graphicFrame>
        <p:nvGraphicFramePr>
          <p:cNvPr id="5" name="Content Placeholder 2">
            <a:extLst>
              <a:ext uri="{FF2B5EF4-FFF2-40B4-BE49-F238E27FC236}">
                <a16:creationId xmlns:a16="http://schemas.microsoft.com/office/drawing/2014/main" id="{0301372E-773E-634A-6EAC-0A09A8C3501C}"/>
              </a:ext>
            </a:extLst>
          </p:cNvPr>
          <p:cNvGraphicFramePr>
            <a:graphicFrameLocks noGrp="1"/>
          </p:cNvGraphicFramePr>
          <p:nvPr>
            <p:ph idx="1"/>
            <p:extLst>
              <p:ext uri="{D42A27DB-BD31-4B8C-83A1-F6EECF244321}">
                <p14:modId xmlns:p14="http://schemas.microsoft.com/office/powerpoint/2010/main" val="3915521754"/>
              </p:ext>
            </p:extLst>
          </p:nvPr>
        </p:nvGraphicFramePr>
        <p:xfrm>
          <a:off x="620486" y="2155339"/>
          <a:ext cx="7903028" cy="3963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p:txBody>
          <a:bodyPr/>
          <a:lstStyle/>
          <a:p>
            <a:r>
              <a:rPr lang="en-US"/>
              <a:t>ALVF – Associação Hospitalar Lenoir Vargas Ferreira</a:t>
            </a:r>
            <a:endParaRPr lang="en-US" dirty="0"/>
          </a:p>
        </p:txBody>
      </p:sp>
      <p:sp>
        <p:nvSpPr>
          <p:cNvPr id="4" name="CaixaDeTexto 3">
            <a:extLst>
              <a:ext uri="{FF2B5EF4-FFF2-40B4-BE49-F238E27FC236}">
                <a16:creationId xmlns:a16="http://schemas.microsoft.com/office/drawing/2014/main" id="{7DADCE1B-9440-8F05-49FE-90816553471B}"/>
              </a:ext>
            </a:extLst>
          </p:cNvPr>
          <p:cNvSpPr txBox="1"/>
          <p:nvPr/>
        </p:nvSpPr>
        <p:spPr>
          <a:xfrm>
            <a:off x="620486" y="4918416"/>
            <a:ext cx="7404833" cy="1200329"/>
          </a:xfrm>
          <a:prstGeom prst="rect">
            <a:avLst/>
          </a:prstGeom>
          <a:noFill/>
        </p:spPr>
        <p:txBody>
          <a:bodyPr wrap="square" rtlCol="0">
            <a:spAutoFit/>
          </a:bodyPr>
          <a:lstStyle/>
          <a:p>
            <a:r>
              <a:rPr lang="pt-BR" dirty="0"/>
              <a:t>Radamés Pereira.</a:t>
            </a:r>
          </a:p>
          <a:p>
            <a:r>
              <a:rPr lang="pt-BR" dirty="0"/>
              <a:t>Membro do Conselho de Administração da </a:t>
            </a:r>
          </a:p>
          <a:p>
            <a:r>
              <a:rPr lang="pt-BR" dirty="0"/>
              <a:t>Associação Hospitalar </a:t>
            </a:r>
            <a:r>
              <a:rPr lang="pt-BR" dirty="0" err="1"/>
              <a:t>Lenoir</a:t>
            </a:r>
            <a:r>
              <a:rPr lang="pt-BR" dirty="0"/>
              <a:t> Vargas Ferreira</a:t>
            </a:r>
          </a:p>
          <a:p>
            <a:r>
              <a:rPr lang="pt-BR" dirty="0"/>
              <a:t>ALVF.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1609D4B4-74B9-4333-17C0-BBF57C5D4DBB}"/>
              </a:ext>
            </a:extLst>
          </p:cNvPr>
          <p:cNvSpPr txBox="1"/>
          <p:nvPr/>
        </p:nvSpPr>
        <p:spPr>
          <a:xfrm>
            <a:off x="267319" y="451412"/>
            <a:ext cx="8697686"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endParaRPr sz="800" b="1" dirty="0"/>
          </a:p>
        </p:txBody>
      </p:sp>
      <p:sp>
        <p:nvSpPr>
          <p:cNvPr id="3" name="CaixaDeTexto 2">
            <a:extLst>
              <a:ext uri="{FF2B5EF4-FFF2-40B4-BE49-F238E27FC236}">
                <a16:creationId xmlns:a16="http://schemas.microsoft.com/office/drawing/2014/main" id="{C1075D3E-10FC-7139-7AAD-B9C09A1F096F}"/>
              </a:ext>
            </a:extLst>
          </p:cNvPr>
          <p:cNvSpPr txBox="1"/>
          <p:nvPr/>
        </p:nvSpPr>
        <p:spPr>
          <a:xfrm>
            <a:off x="267319" y="1175120"/>
            <a:ext cx="8339698" cy="4985980"/>
          </a:xfrm>
          <a:prstGeom prst="rect">
            <a:avLst/>
          </a:prstGeom>
          <a:noFill/>
        </p:spPr>
        <p:txBody>
          <a:bodyPr wrap="square">
            <a:spAutoFit/>
          </a:bodyPr>
          <a:lstStyle/>
          <a:p>
            <a:pPr algn="just"/>
            <a:r>
              <a:rPr lang="pt-BR" sz="2400" b="1" dirty="0">
                <a:solidFill>
                  <a:schemeClr val="accent1">
                    <a:lumMod val="75000"/>
                  </a:schemeClr>
                </a:solidFill>
              </a:rPr>
              <a:t>Sistemas Abertos (Open </a:t>
            </a:r>
            <a:r>
              <a:rPr lang="pt-BR" sz="2400" b="1" dirty="0" err="1">
                <a:solidFill>
                  <a:schemeClr val="accent1">
                    <a:lumMod val="75000"/>
                  </a:schemeClr>
                </a:solidFill>
              </a:rPr>
              <a:t>Source</a:t>
            </a:r>
            <a:r>
              <a:rPr lang="pt-BR" sz="2400" b="1" dirty="0">
                <a:solidFill>
                  <a:schemeClr val="accent1">
                    <a:lumMod val="75000"/>
                  </a:schemeClr>
                </a:solidFill>
              </a:rPr>
              <a:t>): </a:t>
            </a:r>
            <a:r>
              <a:rPr lang="pt-BR" sz="2400" dirty="0"/>
              <a:t>Código-fonte acessível. São desenvolvidos de forma colaborativa por comunidades de desenvolvedores e/ou organizações que promovem o código aberto.</a:t>
            </a:r>
          </a:p>
          <a:p>
            <a:pPr algn="just"/>
            <a:r>
              <a:rPr lang="pt-BR" sz="2400" b="1" dirty="0">
                <a:solidFill>
                  <a:schemeClr val="accent1">
                    <a:lumMod val="75000"/>
                  </a:schemeClr>
                </a:solidFill>
              </a:rPr>
              <a:t>Características de Sistemas Abertos:</a:t>
            </a:r>
          </a:p>
          <a:p>
            <a:pPr algn="just">
              <a:buFont typeface="+mj-lt"/>
              <a:buAutoNum type="arabicPeriod"/>
            </a:pPr>
            <a:r>
              <a:rPr lang="pt-BR" b="1" dirty="0"/>
              <a:t>Código-fonte disponível:</a:t>
            </a:r>
            <a:r>
              <a:rPr lang="pt-BR" dirty="0"/>
              <a:t> Pode ser personalizado.</a:t>
            </a:r>
          </a:p>
          <a:p>
            <a:pPr algn="just">
              <a:buFont typeface="+mj-lt"/>
              <a:buAutoNum type="arabicPeriod"/>
            </a:pPr>
            <a:r>
              <a:rPr lang="pt-BR" b="1" dirty="0"/>
              <a:t>Licenciamento livre:</a:t>
            </a:r>
            <a:r>
              <a:rPr lang="pt-BR" dirty="0"/>
              <a:t> Sem restrições e pagamentos.</a:t>
            </a:r>
          </a:p>
          <a:p>
            <a:pPr algn="just">
              <a:buFont typeface="+mj-lt"/>
              <a:buAutoNum type="arabicPeriod"/>
            </a:pPr>
            <a:r>
              <a:rPr lang="pt-BR" b="1" dirty="0"/>
              <a:t>Colaboração e desenvolvimento comunitário:</a:t>
            </a:r>
            <a:r>
              <a:rPr lang="pt-BR" dirty="0"/>
              <a:t> Envolve desenvolvedores e usuários de diferentes localidades, promove inovações rápidas e soluções robustas.</a:t>
            </a:r>
          </a:p>
          <a:p>
            <a:pPr algn="just">
              <a:buFont typeface="+mj-lt"/>
              <a:buAutoNum type="arabicPeriod"/>
            </a:pPr>
            <a:r>
              <a:rPr lang="pt-BR" b="1" dirty="0"/>
              <a:t>Transparência de segurança:</a:t>
            </a:r>
            <a:r>
              <a:rPr lang="pt-BR" dirty="0"/>
              <a:t> Vulnerabilidades são identificadas e corrigidas pela comunidade e tem resposta rápida a ameaças de segurança.</a:t>
            </a:r>
          </a:p>
          <a:p>
            <a:pPr algn="just">
              <a:buFont typeface="+mj-lt"/>
              <a:buAutoNum type="arabicPeriod"/>
            </a:pPr>
            <a:r>
              <a:rPr lang="pt-BR" b="1" dirty="0"/>
              <a:t>Baixo ou nenhum custo:</a:t>
            </a:r>
            <a:r>
              <a:rPr lang="pt-BR" dirty="0"/>
              <a:t> o uso é gratuito, mas serviços de suporte são pagos, se terceirizados, ou se equipe de desenvolvimento local.</a:t>
            </a:r>
          </a:p>
          <a:p>
            <a:pPr algn="just">
              <a:buFont typeface="+mj-lt"/>
              <a:buAutoNum type="arabicPeriod"/>
            </a:pPr>
            <a:r>
              <a:rPr lang="pt-BR" b="1" dirty="0"/>
              <a:t>Integração e interoperabilidade:</a:t>
            </a:r>
            <a:r>
              <a:rPr lang="pt-BR" dirty="0"/>
              <a:t> São projetados para integrar com outros sistemas quaisquer, com uso de padrões e APIs amplamente aceitas.</a:t>
            </a:r>
          </a:p>
        </p:txBody>
      </p:sp>
    </p:spTree>
    <p:extLst>
      <p:ext uri="{BB962C8B-B14F-4D97-AF65-F5344CB8AC3E}">
        <p14:creationId xmlns:p14="http://schemas.microsoft.com/office/powerpoint/2010/main" val="10916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963930" y="1008993"/>
            <a:ext cx="6923558"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10000" b="1" kern="1200" dirty="0">
                <a:solidFill>
                  <a:schemeClr val="tx1"/>
                </a:solidFill>
                <a:latin typeface="+mj-lt"/>
                <a:ea typeface="+mj-ea"/>
                <a:cs typeface="+mj-cs"/>
              </a:rPr>
              <a:t>Sistemas </a:t>
            </a:r>
            <a:r>
              <a:rPr lang="en-US" sz="10000" b="1" kern="1200" dirty="0" err="1">
                <a:solidFill>
                  <a:schemeClr val="tx1"/>
                </a:solidFill>
                <a:latin typeface="+mj-lt"/>
                <a:ea typeface="+mj-ea"/>
                <a:cs typeface="+mj-cs"/>
              </a:rPr>
              <a:t>Fechados</a:t>
            </a:r>
            <a:endParaRPr lang="en-US" sz="100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381511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204082" y="2877414"/>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444153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0220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30F652A8-FB12-62EC-D0A7-ADD9782B031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71D44D2-F708-299C-6E60-6E0FA30E777C}"/>
              </a:ext>
            </a:extLst>
          </p:cNvPr>
          <p:cNvSpPr>
            <a:spLocks noGrp="1"/>
          </p:cNvSpPr>
          <p:nvPr>
            <p:ph type="title"/>
          </p:nvPr>
        </p:nvSpPr>
        <p:spPr>
          <a:xfrm>
            <a:off x="353030" y="156212"/>
            <a:ext cx="8437943" cy="499430"/>
          </a:xfrm>
        </p:spPr>
        <p:txBody>
          <a:bodyPr anchor="ctr">
            <a:noAutofit/>
          </a:bodyPr>
          <a:lstStyle/>
          <a:p>
            <a:pPr algn="ctr"/>
            <a:r>
              <a:rPr lang="pt-BR" sz="3200" b="1" dirty="0"/>
              <a:t>Valores, Parcelamentos e Prazos</a:t>
            </a:r>
          </a:p>
        </p:txBody>
      </p:sp>
      <p:graphicFrame>
        <p:nvGraphicFramePr>
          <p:cNvPr id="7" name="Tabela 6">
            <a:extLst>
              <a:ext uri="{FF2B5EF4-FFF2-40B4-BE49-F238E27FC236}">
                <a16:creationId xmlns:a16="http://schemas.microsoft.com/office/drawing/2014/main" id="{88141B93-BF84-043C-4931-73A3A239683F}"/>
              </a:ext>
            </a:extLst>
          </p:cNvPr>
          <p:cNvGraphicFramePr>
            <a:graphicFrameLocks noGrp="1"/>
          </p:cNvGraphicFramePr>
          <p:nvPr>
            <p:extLst>
              <p:ext uri="{D42A27DB-BD31-4B8C-83A1-F6EECF244321}">
                <p14:modId xmlns:p14="http://schemas.microsoft.com/office/powerpoint/2010/main" val="4294169757"/>
              </p:ext>
            </p:extLst>
          </p:nvPr>
        </p:nvGraphicFramePr>
        <p:xfrm>
          <a:off x="353029" y="643934"/>
          <a:ext cx="8437944" cy="5024736"/>
        </p:xfrm>
        <a:graphic>
          <a:graphicData uri="http://schemas.openxmlformats.org/drawingml/2006/table">
            <a:tbl>
              <a:tblPr firstRow="1" bandRow="1">
                <a:tableStyleId>{5C22544A-7EE6-4342-B048-85BDC9FD1C3A}</a:tableStyleId>
              </a:tblPr>
              <a:tblGrid>
                <a:gridCol w="4195823">
                  <a:extLst>
                    <a:ext uri="{9D8B030D-6E8A-4147-A177-3AD203B41FA5}">
                      <a16:colId xmlns:a16="http://schemas.microsoft.com/office/drawing/2014/main" val="2135881087"/>
                    </a:ext>
                  </a:extLst>
                </a:gridCol>
                <a:gridCol w="4242121">
                  <a:extLst>
                    <a:ext uri="{9D8B030D-6E8A-4147-A177-3AD203B41FA5}">
                      <a16:colId xmlns:a16="http://schemas.microsoft.com/office/drawing/2014/main" val="2530009532"/>
                    </a:ext>
                  </a:extLst>
                </a:gridCol>
              </a:tblGrid>
              <a:tr h="611742">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81123">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22,5 meses (1 ano e 9 meses de implantação) e 4,5 meses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R$ 85.232,68</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Total do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R$ 1.082.400,00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R$ 1.742.640,00 (C.D.U)</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algn="r" defTabSz="685800" rtl="0" eaLnBrk="1" latinLnBrk="0" hangingPunct="1"/>
                      <a:r>
                        <a:rPr lang="pt-BR" sz="1600" b="1" kern="1200" dirty="0">
                          <a:solidFill>
                            <a:schemeClr val="tx1"/>
                          </a:solidFill>
                          <a:latin typeface="+mn-lt"/>
                          <a:ea typeface="+mn-ea"/>
                          <a:cs typeface="+mn-cs"/>
                        </a:rPr>
                        <a:t>R$ 90.200,00 (L.U.T)</a:t>
                      </a:r>
                    </a:p>
                    <a:p>
                      <a:pPr marL="0" algn="r" defTabSz="685800" rtl="0" eaLnBrk="1" latinLnBrk="0" hangingPunct="1"/>
                      <a:r>
                        <a:rPr lang="pt-BR" sz="1600" b="1" kern="1200" dirty="0">
                          <a:solidFill>
                            <a:schemeClr val="tx1"/>
                          </a:solidFill>
                          <a:latin typeface="+mn-lt"/>
                          <a:ea typeface="+mn-ea"/>
                          <a:cs typeface="+mn-cs"/>
                        </a:rPr>
                        <a:t>ou </a:t>
                      </a:r>
                    </a:p>
                    <a:p>
                      <a:pPr marL="0" algn="r" defTabSz="685800" rtl="0" eaLnBrk="1" latinLnBrk="0" hangingPunct="1"/>
                      <a:r>
                        <a:rPr lang="pt-BR" sz="1600" b="1" kern="1200" dirty="0">
                          <a:solidFill>
                            <a:schemeClr val="tx1"/>
                          </a:solidFill>
                          <a:latin typeface="+mn-lt"/>
                          <a:ea typeface="+mn-ea"/>
                          <a:cs typeface="+mn-cs"/>
                        </a:rPr>
                        <a:t>R$ 1.014.000,00 x 1 + R$ 60.720,00 (C.D.U)</a:t>
                      </a: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R$ 2.164.800,00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R$ 1.457.280,00 (C.D.U</a:t>
                      </a:r>
                    </a:p>
                  </a:txBody>
                  <a:tcPr/>
                </a:tc>
                <a:extLst>
                  <a:ext uri="{0D108BD9-81ED-4DB2-BD59-A6C34878D82A}">
                    <a16:rowId xmlns:a16="http://schemas.microsoft.com/office/drawing/2014/main" val="3110679299"/>
                  </a:ext>
                </a:extLst>
              </a:tr>
            </a:tbl>
          </a:graphicData>
        </a:graphic>
      </p:graphicFrame>
      <p:pic>
        <p:nvPicPr>
          <p:cNvPr id="8" name="Google Shape;278;g2207cedb8ab_0_6">
            <a:extLst>
              <a:ext uri="{FF2B5EF4-FFF2-40B4-BE49-F238E27FC236}">
                <a16:creationId xmlns:a16="http://schemas.microsoft.com/office/drawing/2014/main" id="{4997CAA9-0820-67C5-8D02-F7FA8C757663}"/>
              </a:ext>
            </a:extLst>
          </p:cNvPr>
          <p:cNvPicPr preferRelativeResize="0"/>
          <p:nvPr/>
        </p:nvPicPr>
        <p:blipFill rotWithShape="1">
          <a:blip r:embed="rId3">
            <a:alphaModFix/>
          </a:blip>
          <a:srcRect/>
          <a:stretch/>
        </p:blipFill>
        <p:spPr>
          <a:xfrm>
            <a:off x="353028" y="5911388"/>
            <a:ext cx="8437943" cy="490007"/>
          </a:xfrm>
          <a:prstGeom prst="rect">
            <a:avLst/>
          </a:prstGeom>
          <a:noFill/>
          <a:ln>
            <a:noFill/>
          </a:ln>
        </p:spPr>
      </p:pic>
    </p:spTree>
    <p:extLst>
      <p:ext uri="{BB962C8B-B14F-4D97-AF65-F5344CB8AC3E}">
        <p14:creationId xmlns:p14="http://schemas.microsoft.com/office/powerpoint/2010/main" val="930108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123425"/>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err="1"/>
              <a:t>Tasy</a:t>
            </a:r>
            <a:endParaRPr b="1"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577050"/>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theme/theme1.xml><?xml version="1.0" encoding="utf-8"?>
<a:theme xmlns:a="http://schemas.openxmlformats.org/drawingml/2006/main" name="Tema do Office">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1439</TotalTime>
  <Words>2991</Words>
  <Application>Microsoft Office PowerPoint</Application>
  <PresentationFormat>Apresentação na tela (4:3)</PresentationFormat>
  <Paragraphs>460</Paragraphs>
  <Slides>42</Slides>
  <Notes>18</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42</vt:i4>
      </vt:variant>
    </vt:vector>
  </HeadingPairs>
  <TitlesOfParts>
    <vt:vector size="49" baseType="lpstr">
      <vt:lpstr>Aptos</vt:lpstr>
      <vt:lpstr>Aptos Display</vt:lpstr>
      <vt:lpstr>Arial</vt:lpstr>
      <vt:lpstr>Google Sans</vt:lpstr>
      <vt:lpstr>Raleway</vt:lpstr>
      <vt:lpstr>Raleway Light</vt:lpstr>
      <vt:lpstr>Tema do Office</vt:lpstr>
      <vt:lpstr>Unimed - ALVF - Sistemas de Atendimento Front Office  Hospitalar </vt:lpstr>
      <vt:lpstr>Introdução</vt:lpstr>
      <vt:lpstr>Apresentação do PowerPoint</vt:lpstr>
      <vt:lpstr>Apresentação do PowerPoint</vt:lpstr>
      <vt:lpstr>Apresentação do PowerPoint</vt:lpstr>
      <vt:lpstr>Apresentação do PowerPoint</vt:lpstr>
      <vt:lpstr>1 - Tasy</vt:lpstr>
      <vt:lpstr>Valores, Parcelamentos e Prazos</vt:lpstr>
      <vt:lpstr>Tasy</vt:lpstr>
      <vt:lpstr>Valores e Condições Comerciais (Infraestrutura Computacional)</vt:lpstr>
      <vt:lpstr>2 - MV</vt:lpstr>
      <vt:lpstr>MV</vt:lpstr>
      <vt:lpstr>Valores, Parcelamentos e Prazos  MV</vt:lpstr>
      <vt:lpstr>Valores e Condições Comerciais (Infraestrutura Computacional)</vt:lpstr>
      <vt:lpstr>Apresentação do PowerPoint</vt:lpstr>
      <vt:lpstr>SES       CIASC      AGHUse</vt:lpstr>
      <vt:lpstr>Mais de 80 Hospitais e Membros da Comunidade de Desenvolvimento AGHUse</vt:lpstr>
      <vt:lpstr>Notícias</vt:lpstr>
      <vt:lpstr>AGHUse  Sistema Front Office de Saúde do  HCPA</vt:lpstr>
      <vt:lpstr>Valores, Prazos e Condições Sonda</vt:lpstr>
      <vt:lpstr>Proposta Comercial Sonda AGHUse</vt:lpstr>
      <vt:lpstr>Atividades e Serviços</vt:lpstr>
      <vt:lpstr>Profissionais Envolvidos e Considerações Finais</vt:lpstr>
      <vt:lpstr>  Modelo de Arquitetura do Sistema: </vt:lpstr>
      <vt:lpstr>  Tecnologias do Sistema: </vt:lpstr>
      <vt:lpstr>Dados e Integração</vt:lpstr>
      <vt:lpstr>Valores, Parcelamentos e Prazos</vt:lpstr>
      <vt:lpstr>Proposta Técnica Infraestrutura  CLOUD Sonda</vt:lpstr>
      <vt:lpstr>Governança e Gestão de Serviços</vt:lpstr>
      <vt:lpstr>Valores e Condições Comerciais Sonda (Cloud Computing – Infraestrutura Computacional)</vt:lpstr>
      <vt:lpstr>Modelo de Negócios Tecnologia Aberta</vt:lpstr>
      <vt:lpstr>Apresentação do PowerPoint</vt:lpstr>
      <vt:lpstr>Apresentação do PowerPoint</vt:lpstr>
      <vt:lpstr>Comparativos  Front Offices + Infraestruturas</vt:lpstr>
      <vt:lpstr>Sistemas Front Offices</vt:lpstr>
      <vt:lpstr>Infraestruturas</vt:lpstr>
      <vt:lpstr>Back Office Hospitalar </vt:lpstr>
      <vt:lpstr>“Front Office" e “Back Offices"</vt:lpstr>
      <vt:lpstr>Parcerias</vt:lpstr>
      <vt:lpstr>Institucionais</vt:lpstr>
      <vt:lpstr>Inovação aberta </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30</cp:revision>
  <dcterms:created xsi:type="dcterms:W3CDTF">2013-01-27T09:14:16Z</dcterms:created>
  <dcterms:modified xsi:type="dcterms:W3CDTF">2025-02-23T21:43:05Z</dcterms:modified>
  <cp:category/>
</cp:coreProperties>
</file>